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1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90" autoAdjust="0"/>
  </p:normalViewPr>
  <p:slideViewPr>
    <p:cSldViewPr snapToGrid="0" showGuides="1">
      <p:cViewPr varScale="1">
        <p:scale>
          <a:sx n="68" d="100"/>
          <a:sy n="68" d="100"/>
        </p:scale>
        <p:origin x="45" y="4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90801" cy="1908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F6C2E-D727-F6FA-3DE7-0A2C373B7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DD8302-539A-E7B9-B2FF-B0334B953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0C112A-C7ED-0A53-25DD-0BA0AD70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9D5CD3-8C98-EC49-BFD8-C4C6979D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847FDE-105F-94C5-83B2-48B5E9A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34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20EEF-36FC-F0B8-DAC7-FDFD0F33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11EE16-9129-DC2D-F388-02C55A729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A351D-D018-D79C-B3BA-FF78ACF6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CDE4A8-72F0-C85C-311F-E3A15197C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A15601-3823-2817-D9F0-A81368D1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25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55BE5C-B353-4433-321A-72BC9DE8D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4D1315-C060-C6D5-CB0A-507D43BFF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374315-327A-C542-3853-D8E169B6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9E453F-1653-4052-B89E-F0489485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41D068-4C6F-CA3C-2DE0-864740B5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143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F2C6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E2D6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726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F2C6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E2D6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597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F2C6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2287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F2C6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536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025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7DA2C-3D4E-D648-F119-0BB7C41F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1D20F2-9E85-102F-9D48-342052F34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E34DF3-38AC-D7DD-3CD8-B81B164C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1CD11F-13F7-F8E8-0C45-E48B33B7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02B489-0BF8-B2FD-3DDA-431ABE62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48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7D8C2-6526-0070-A9FA-660CD210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EA8710-C347-8133-A051-C3DA27A85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D44633-C908-34F8-F73A-44412031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5C6D74-291A-EA8D-EBB9-A8CE285B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B355E4-CD4A-41FB-1DCF-9BF117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26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ADB70-9E52-F27A-D135-3A46371E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0D9E3F-707F-D7AF-F1D9-99F8319CC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5F3534-06A6-D7FF-3A55-750C4BABD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B94ECC-66F9-F1C4-48B9-F746085B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8EE81D-1B2D-14D6-A8EB-ADC8176A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B3664B-E923-10B5-9B88-9634FEBE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486C6-F0AA-86F9-DB68-6F1F0F49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DA903A-AE3F-F77B-373B-7428BE37D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9E463E-2ED5-27ED-F3AA-4D2B03BFA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F7996C0-8102-30A8-4299-1E7346D7E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56362E-17B7-76F7-3147-CFC79AA8F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3AB803-796D-5095-7697-35EF2DB5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4151BD-44ED-59AF-C875-CC6B52F5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77EA99E-30CC-AFE4-A373-F4E245C2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0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8460D-4EFC-62B5-2F24-581088F8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3CD6F2-B5B1-7F04-27E3-28D8AD27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221E4E7-1406-31C9-0689-5C2B334D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A20EC0-E8C2-7935-2296-5F6342CA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65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CA5060-3E4C-3608-72FB-A03BE5CA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EBED0E-81EE-FC8F-3B3E-C6AD729B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67388E-B8FE-0F98-ADFE-38E44324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22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8EE3C-3D4D-427C-0879-86D97A3C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346D29-4196-4720-0F02-80E59A9C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203C6B-84E6-DA44-02F7-525DC9725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0D21C5-DBBE-0637-0D2D-4A4AAE8A5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7AEE40-918A-20D1-9A78-6B07703E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84AC86-6DB7-4A21-1538-08B759BC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1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40873-EDD7-50FA-2099-83539093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A23FC5-3537-1624-2001-20BF2093A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D5FA7A-74FD-3A7C-E0F5-354D3E657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657CD4-6DE4-961A-06A9-F53FE972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1FDC8C-1365-8B19-8682-F91E2661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3FDA82-387E-E648-65D8-6FC332B2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77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393AA-40E8-6583-4716-081B2E714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077B94-A4DD-75CF-0065-F1D50FF4E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CFDFD0-C4C7-839E-903D-5D226EF17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E1BB-8794-4990-B8B0-DF97C00797E0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5D3434-6A41-E271-B83F-44FEAC179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B53C66-6D99-9B06-0A6F-98207CA24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00137-A3A4-4492-A1E8-101D3925A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89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7199" y="464362"/>
            <a:ext cx="448275" cy="44827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298686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099416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277081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3199" y="1409700"/>
            <a:ext cx="356933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F2C6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3199" y="2304795"/>
            <a:ext cx="7136130" cy="3665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E2D6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21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824AE-E9FB-6739-9A06-7D7D93D31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7C2674-5D47-ACE7-1C34-B0BC3D6DC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9453FDB2-C3A6-216C-5998-0C977366BE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E9D1755C-F92F-13E1-1FC5-045D4CEA772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859" y="962173"/>
            <a:ext cx="886498" cy="886498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40F28B84-C12B-3F72-A1B1-FC7C0C15AE49}"/>
              </a:ext>
            </a:extLst>
          </p:cNvPr>
          <p:cNvSpPr txBox="1"/>
          <p:nvPr/>
        </p:nvSpPr>
        <p:spPr>
          <a:xfrm>
            <a:off x="2062247" y="1161796"/>
            <a:ext cx="340931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30" dirty="0">
                <a:solidFill>
                  <a:srgbClr val="0F2C68"/>
                </a:solidFill>
                <a:latin typeface="Arial MT"/>
                <a:cs typeface="Arial MT"/>
              </a:rPr>
              <a:t>International</a:t>
            </a:r>
            <a:r>
              <a:rPr sz="1600" spc="-15" dirty="0">
                <a:solidFill>
                  <a:srgbClr val="0F2C6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F2C68"/>
                </a:solidFill>
                <a:latin typeface="Arial MT"/>
                <a:cs typeface="Arial MT"/>
              </a:rPr>
              <a:t>College</a:t>
            </a:r>
            <a:r>
              <a:rPr sz="1600" spc="-15" dirty="0">
                <a:solidFill>
                  <a:srgbClr val="0F2C6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F2C68"/>
                </a:solidFill>
                <a:latin typeface="Arial MT"/>
                <a:cs typeface="Arial MT"/>
              </a:rPr>
              <a:t>of</a:t>
            </a:r>
            <a:r>
              <a:rPr sz="1600" spc="-10" dirty="0">
                <a:solidFill>
                  <a:srgbClr val="0F2C68"/>
                </a:solidFill>
                <a:latin typeface="Arial MT"/>
                <a:cs typeface="Arial MT"/>
              </a:rPr>
              <a:t> </a:t>
            </a:r>
            <a:r>
              <a:rPr sz="1600" spc="-80" dirty="0">
                <a:solidFill>
                  <a:srgbClr val="0F2C68"/>
                </a:solidFill>
                <a:latin typeface="Arial MT"/>
                <a:cs typeface="Arial MT"/>
              </a:rPr>
              <a:t>Economics</a:t>
            </a:r>
            <a:r>
              <a:rPr sz="1600" spc="-15" dirty="0">
                <a:solidFill>
                  <a:srgbClr val="0F2C68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0F2C68"/>
                </a:solidFill>
                <a:latin typeface="Arial MT"/>
                <a:cs typeface="Arial MT"/>
              </a:rPr>
              <a:t>and </a:t>
            </a:r>
            <a:r>
              <a:rPr sz="1600" spc="-10" dirty="0">
                <a:solidFill>
                  <a:srgbClr val="0F2C68"/>
                </a:solidFill>
                <a:latin typeface="Arial MT"/>
                <a:cs typeface="Arial MT"/>
              </a:rPr>
              <a:t>Finance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47B5539-EE11-A5AC-C55B-7A6A3D2CBB85}"/>
              </a:ext>
            </a:extLst>
          </p:cNvPr>
          <p:cNvSpPr/>
          <p:nvPr/>
        </p:nvSpPr>
        <p:spPr>
          <a:xfrm>
            <a:off x="6090211" y="985335"/>
            <a:ext cx="0" cy="840740"/>
          </a:xfrm>
          <a:custGeom>
            <a:avLst/>
            <a:gdLst/>
            <a:ahLst/>
            <a:cxnLst/>
            <a:rect l="l" t="t" r="r" b="b"/>
            <a:pathLst>
              <a:path h="840739">
                <a:moveTo>
                  <a:pt x="0" y="0"/>
                </a:moveTo>
                <a:lnTo>
                  <a:pt x="1" y="840173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D9FC928-F4AD-9FBF-2CC7-9A6F8A8A92A1}"/>
              </a:ext>
            </a:extLst>
          </p:cNvPr>
          <p:cNvSpPr txBox="1"/>
          <p:nvPr/>
        </p:nvSpPr>
        <p:spPr>
          <a:xfrm>
            <a:off x="6246719" y="1148588"/>
            <a:ext cx="199898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10" dirty="0">
                <a:solidFill>
                  <a:srgbClr val="0E2D69"/>
                </a:solidFill>
                <a:latin typeface="Arial MT"/>
                <a:cs typeface="Arial MT"/>
              </a:rPr>
              <a:t>Applied</a:t>
            </a:r>
            <a:r>
              <a:rPr sz="1200" spc="-20" dirty="0">
                <a:solidFill>
                  <a:srgbClr val="0E2D69"/>
                </a:solidFill>
                <a:latin typeface="Arial MT"/>
                <a:cs typeface="Arial MT"/>
              </a:rPr>
              <a:t> </a:t>
            </a:r>
            <a:r>
              <a:rPr sz="1200" spc="-55" dirty="0">
                <a:solidFill>
                  <a:srgbClr val="0E2D69"/>
                </a:solidFill>
                <a:latin typeface="Arial MT"/>
                <a:cs typeface="Arial MT"/>
              </a:rPr>
              <a:t>seminar</a:t>
            </a:r>
            <a:r>
              <a:rPr sz="1200" spc="-20" dirty="0">
                <a:solidFill>
                  <a:srgbClr val="0E2D6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E2D69"/>
                </a:solidFill>
                <a:latin typeface="Arial MT"/>
                <a:cs typeface="Arial MT"/>
              </a:rPr>
              <a:t>«Quantitative analysis»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EA8F294-BE3C-0EBC-7660-FA40BEA258B7}"/>
              </a:ext>
            </a:extLst>
          </p:cNvPr>
          <p:cNvSpPr/>
          <p:nvPr/>
        </p:nvSpPr>
        <p:spPr>
          <a:xfrm>
            <a:off x="8642580" y="985335"/>
            <a:ext cx="0" cy="840740"/>
          </a:xfrm>
          <a:custGeom>
            <a:avLst/>
            <a:gdLst/>
            <a:ahLst/>
            <a:cxnLst/>
            <a:rect l="l" t="t" r="r" b="b"/>
            <a:pathLst>
              <a:path h="840739">
                <a:moveTo>
                  <a:pt x="0" y="0"/>
                </a:moveTo>
                <a:lnTo>
                  <a:pt x="1" y="840173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88BB6A34-0A84-ABC6-85BE-FFA077AB2697}"/>
              </a:ext>
            </a:extLst>
          </p:cNvPr>
          <p:cNvSpPr txBox="1"/>
          <p:nvPr/>
        </p:nvSpPr>
        <p:spPr>
          <a:xfrm>
            <a:off x="8774019" y="1148588"/>
            <a:ext cx="972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0E2D69"/>
                </a:solidFill>
                <a:latin typeface="Arial MT"/>
                <a:cs typeface="Arial MT"/>
              </a:rPr>
              <a:t>Moscow,</a:t>
            </a:r>
            <a:r>
              <a:rPr sz="1200" spc="-15" dirty="0">
                <a:solidFill>
                  <a:srgbClr val="0E2D69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0E2D69"/>
                </a:solidFill>
                <a:latin typeface="Arial MT"/>
                <a:cs typeface="Arial MT"/>
              </a:rPr>
              <a:t>2025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7A3EDD91-9DD2-D76F-7449-3BBE29713E3B}"/>
              </a:ext>
            </a:extLst>
          </p:cNvPr>
          <p:cNvSpPr/>
          <p:nvPr/>
        </p:nvSpPr>
        <p:spPr>
          <a:xfrm>
            <a:off x="11138472" y="1007931"/>
            <a:ext cx="0" cy="840740"/>
          </a:xfrm>
          <a:custGeom>
            <a:avLst/>
            <a:gdLst/>
            <a:ahLst/>
            <a:cxnLst/>
            <a:rect l="l" t="t" r="r" b="b"/>
            <a:pathLst>
              <a:path h="840739">
                <a:moveTo>
                  <a:pt x="0" y="0"/>
                </a:moveTo>
                <a:lnTo>
                  <a:pt x="1" y="840173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D4FED495-A0C5-DE36-B985-DBFE86971F3E}"/>
              </a:ext>
            </a:extLst>
          </p:cNvPr>
          <p:cNvSpPr txBox="1"/>
          <p:nvPr/>
        </p:nvSpPr>
        <p:spPr>
          <a:xfrm>
            <a:off x="1015267" y="2699511"/>
            <a:ext cx="6462395" cy="28347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lang="en-US" sz="3600" b="1" spc="-75" dirty="0">
                <a:solidFill>
                  <a:srgbClr val="0E2D69"/>
                </a:solidFill>
                <a:latin typeface="Arial MT"/>
                <a:cs typeface="Arial MT"/>
              </a:rPr>
              <a:t>INTRODUCTION TO DIPLOMA RESEARCH </a:t>
            </a:r>
            <a:br>
              <a:rPr lang="en-US" sz="3600" b="1" spc="-75" dirty="0">
                <a:solidFill>
                  <a:srgbClr val="0E2D69"/>
                </a:solidFill>
                <a:latin typeface="Arial MT"/>
                <a:cs typeface="Arial MT"/>
              </a:rPr>
            </a:br>
            <a:r>
              <a:rPr lang="en-US" sz="3600" b="1" spc="-75" dirty="0">
                <a:solidFill>
                  <a:srgbClr val="0E2D69"/>
                </a:solidFill>
                <a:latin typeface="Arial MT"/>
                <a:cs typeface="Arial MT"/>
              </a:rPr>
              <a:t>GENERATIVE ADVERSARIAL NETWORKS </a:t>
            </a: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lang="en-US" sz="2000" b="1" i="1" spc="-75" dirty="0" err="1">
                <a:solidFill>
                  <a:srgbClr val="0E2D69"/>
                </a:solidFill>
                <a:latin typeface="Arial MT"/>
                <a:cs typeface="Arial MT"/>
              </a:rPr>
              <a:t>Solovev</a:t>
            </a:r>
            <a:r>
              <a:rPr lang="en-US" sz="2000" b="1" i="1" spc="-75" dirty="0">
                <a:solidFill>
                  <a:srgbClr val="0E2D69"/>
                </a:solidFill>
                <a:latin typeface="Arial MT"/>
                <a:cs typeface="Arial MT"/>
              </a:rPr>
              <a:t> </a:t>
            </a:r>
            <a:r>
              <a:rPr lang="en-US" sz="2000" b="1" i="1" spc="-75" dirty="0" err="1">
                <a:solidFill>
                  <a:srgbClr val="0E2D69"/>
                </a:solidFill>
                <a:latin typeface="Arial MT"/>
                <a:cs typeface="Arial MT"/>
              </a:rPr>
              <a:t>Georgii</a:t>
            </a:r>
            <a:endParaRPr sz="2000" b="1" i="1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00462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7E3AE-B2C2-7262-E51E-4006906E4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8858248-A2B8-E1CA-0F2E-72C867569172}"/>
              </a:ext>
            </a:extLst>
          </p:cNvPr>
          <p:cNvSpPr txBox="1"/>
          <p:nvPr/>
        </p:nvSpPr>
        <p:spPr>
          <a:xfrm>
            <a:off x="10397500" y="495300"/>
            <a:ext cx="405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10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8761AB0-10E1-C28E-1CD5-42EF61085DCD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D4C657A-60AE-9241-562C-825A9BDDA8DC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9FA26D6-E202-BF5B-6DE7-CCB01E82DA81}"/>
              </a:ext>
            </a:extLst>
          </p:cNvPr>
          <p:cNvSpPr txBox="1"/>
          <p:nvPr/>
        </p:nvSpPr>
        <p:spPr>
          <a:xfrm>
            <a:off x="6247191" y="523747"/>
            <a:ext cx="2295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Math Behind GAN: Optimality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C1876-D3CB-7F3F-4039-FDEA88B5C1AF}"/>
              </a:ext>
            </a:extLst>
          </p:cNvPr>
          <p:cNvSpPr/>
          <p:nvPr/>
        </p:nvSpPr>
        <p:spPr>
          <a:xfrm>
            <a:off x="648000" y="1580400"/>
            <a:ext cx="5188634" cy="177604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Дискриминатор пытается улучшиться, чтобы лучше отличать реальные данные от синтетических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Генератор хочет уменьшить ошибку дискриминатора, создавая данные, которые генератор примет за настоящие</a:t>
            </a:r>
            <a:endParaRPr lang="en-US" sz="1600" dirty="0">
              <a:solidFill>
                <a:srgbClr val="244999"/>
              </a:solidFill>
              <a:latin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186FA9-119D-DF68-176E-B8E5CBE80974}"/>
                  </a:ext>
                </a:extLst>
              </p:cNvPr>
              <p:cNvSpPr txBox="1"/>
              <p:nvPr/>
            </p:nvSpPr>
            <p:spPr>
              <a:xfrm>
                <a:off x="3836921" y="2224093"/>
                <a:ext cx="6096912" cy="48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800" i="1" smtClean="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func>
                        <m:funcPr>
                          <m:ctrlPr>
                            <a:rPr lang="ru-RU" sz="16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600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1800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ru-RU" sz="1600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ru-RU" sz="1600" i="1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1800" i="1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  <m:r>
                                    <a:rPr lang="en-US" sz="1800" i="1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r>
                        <m:rPr>
                          <m:lit/>
                        </m:rPr>
                        <a:rPr lang="en-US" sz="1800" i="1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srgbClr val="244999"/>
                  </a:solidFill>
                  <a:latin typeface="Arial M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186FA9-119D-DF68-176E-B8E5CBE80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921" y="2224093"/>
                <a:ext cx="6096912" cy="488660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478552-879C-E302-3DC4-9BA05D54FC13}"/>
                  </a:ext>
                </a:extLst>
              </p:cNvPr>
              <p:cNvSpPr txBox="1"/>
              <p:nvPr/>
            </p:nvSpPr>
            <p:spPr>
              <a:xfrm>
                <a:off x="4162561" y="4432303"/>
                <a:ext cx="6096912" cy="664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800" i="1" smtClean="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ru-RU" sz="16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ru-RU" sz="16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1600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8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1600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ru-RU" sz="1600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m:rPr>
                          <m:lit/>
                        </m:rPr>
                        <a:rPr lang="en-US" sz="1800" i="1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ru-RU" sz="1600" dirty="0">
                  <a:solidFill>
                    <a:srgbClr val="244999"/>
                  </a:solidFill>
                  <a:latin typeface="Arial M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478552-879C-E302-3DC4-9BA05D54F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561" y="4432303"/>
                <a:ext cx="6096912" cy="664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8BA1A35-608A-F2DD-B100-A78693C6C693}"/>
              </a:ext>
            </a:extLst>
          </p:cNvPr>
          <p:cNvSpPr/>
          <p:nvPr/>
        </p:nvSpPr>
        <p:spPr>
          <a:xfrm>
            <a:off x="648000" y="3876615"/>
            <a:ext cx="5188634" cy="177604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244999"/>
                </a:solidFill>
                <a:latin typeface="Arial MT"/>
              </a:rPr>
              <a:t>По параметрам дискриминатора </a:t>
            </a:r>
            <a:r>
              <a:rPr lang="ru-RU" sz="1600" b="1" dirty="0">
                <a:solidFill>
                  <a:srgbClr val="244999"/>
                </a:solidFill>
                <a:latin typeface="Arial MT"/>
              </a:rPr>
              <a:t>минимум бинарной кросс-энтропии достигается на 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следующей функции </a:t>
            </a:r>
            <a:r>
              <a:rPr lang="ru-RU" sz="1600" b="1" dirty="0">
                <a:solidFill>
                  <a:srgbClr val="244999"/>
                </a:solidFill>
                <a:latin typeface="Arial MT"/>
              </a:rPr>
              <a:t>оптимальном дискриминаторе 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для фиксированного генератора:</a:t>
            </a:r>
            <a:endParaRPr lang="en-US" sz="1600" dirty="0">
              <a:solidFill>
                <a:srgbClr val="244999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3296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7636-84B4-34D4-D63B-E935BAC5F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1779C0-3547-9007-0438-9F0C947C1F56}"/>
              </a:ext>
            </a:extLst>
          </p:cNvPr>
          <p:cNvSpPr txBox="1"/>
          <p:nvPr/>
        </p:nvSpPr>
        <p:spPr>
          <a:xfrm>
            <a:off x="10397500" y="495300"/>
            <a:ext cx="405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1</a:t>
            </a:r>
            <a:r>
              <a:rPr lang="ru-RU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1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DFFF658-F87E-A42E-F636-EF77A7B7CA44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CC463F4-6D88-2823-02A3-988C8EE81A64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22D5692-F4EE-87F7-FBC6-58FF829D46A3}"/>
              </a:ext>
            </a:extLst>
          </p:cNvPr>
          <p:cNvSpPr txBox="1"/>
          <p:nvPr/>
        </p:nvSpPr>
        <p:spPr>
          <a:xfrm>
            <a:off x="6247191" y="523747"/>
            <a:ext cx="22004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Math Behind GAN: Minimization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0C09E53-2454-45A3-D17C-AE61D5ADE67A}"/>
                  </a:ext>
                </a:extLst>
              </p:cNvPr>
              <p:cNvSpPr/>
              <p:nvPr/>
            </p:nvSpPr>
            <p:spPr>
              <a:xfrm>
                <a:off x="648587" y="1578935"/>
                <a:ext cx="5447414" cy="40826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ru-RU" b="1" dirty="0">
                  <a:solidFill>
                    <a:srgbClr val="244999"/>
                  </a:solidFill>
                  <a:latin typeface="Arial MT"/>
                  <a:cs typeface="Arial" panose="020B0604020202020204" pitchFamily="34" charset="0"/>
                </a:endParaRPr>
              </a:p>
              <a:p>
                <a:endParaRPr lang="ru-RU" b="1" dirty="0">
                  <a:solidFill>
                    <a:srgbClr val="244999"/>
                  </a:solidFill>
                  <a:latin typeface="Arial MT"/>
                  <a:cs typeface="Arial" panose="020B0604020202020204" pitchFamily="34" charset="0"/>
                </a:endParaRPr>
              </a:p>
              <a:p>
                <a:pPr>
                  <a:buClr>
                    <a:srgbClr val="244999"/>
                  </a:buClr>
                </a:pPr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Учитывая это, и формулу для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i="1">
                        <a:solidFill>
                          <a:srgbClr val="244999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sz="1600" i="1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ϕ</m:t>
                        </m:r>
                      </m:sub>
                    </m:sSub>
                    <m:r>
                      <m:rPr>
                        <m:lit/>
                      </m:rPr>
                      <a:rPr lang="en-US" sz="1600" i="1">
                        <a:solidFill>
                          <a:srgbClr val="244999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, интуицию работы метода обучения 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GAN</a:t>
                </a:r>
                <a:r>
                  <a:rPr lang="ru-RU" sz="1600" dirty="0" err="1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ов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 со стороны генератора можно сформулировать следующим образом: </a:t>
                </a:r>
              </a:p>
              <a:p>
                <a:pPr marL="342900" indent="-342900">
                  <a:buClr>
                    <a:srgbClr val="244999"/>
                  </a:buClr>
                  <a:buFont typeface="+mj-lt"/>
                  <a:buAutoNum type="arabicPeriod"/>
                </a:pPr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Мы замеряем, насколько реалистичными являются сгенерированные сэмплы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600" b="1" i="1" smtClean="0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ru-RU" sz="1600" b="1" baseline="-25000" dirty="0">
                    <a:solidFill>
                      <a:srgbClr val="244999"/>
                    </a:solidFill>
                  </a:rPr>
                  <a:t>1 </a:t>
                </a:r>
                <a:r>
                  <a:rPr lang="ru-RU" sz="1600" b="1" dirty="0">
                    <a:solidFill>
                      <a:srgbClr val="244999"/>
                    </a:solidFill>
                  </a:rPr>
                  <a:t>…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600" b="1" i="1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600" b="1" baseline="-25000" dirty="0">
                    <a:solidFill>
                      <a:srgbClr val="244999"/>
                    </a:solidFill>
                  </a:rPr>
                  <a:t>n  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используя для этого  оптимальный дискриминатор</a:t>
                </a:r>
              </a:p>
              <a:p>
                <a:pPr marL="342900" indent="-342900">
                  <a:buClr>
                    <a:srgbClr val="244999"/>
                  </a:buClr>
                  <a:buFont typeface="+mj-lt"/>
                  <a:buAutoNum type="arabicPeriod"/>
                </a:pP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Мы хотим увеличить отклик дискриминатора на каждом сэмпле, т.е. пытаемся модифицировать каждый предсказанный элемент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600" b="1" i="1" smtClean="0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600" b="1" baseline="-25000" dirty="0" err="1">
                    <a:solidFill>
                      <a:srgbClr val="244999"/>
                    </a:solidFill>
                  </a:rPr>
                  <a:t>i</a:t>
                </a:r>
                <a:r>
                  <a:rPr lang="ru-RU" sz="1600" dirty="0">
                    <a:solidFill>
                      <a:srgbClr val="244999"/>
                    </a:solidFill>
                  </a:rPr>
                  <a:t> 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так, чтобы на нем стало выше значение</a:t>
                </a:r>
                <a:r>
                  <a:rPr lang="ru-RU" sz="1200" dirty="0">
                    <a:solidFill>
                      <a:srgbClr val="244999"/>
                    </a:solidFill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ϕ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ru-RU" sz="1400" i="1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ru-RU" sz="1600" b="1" i="1">
                                <a:solidFill>
                                  <a:srgbClr val="2449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rgbClr val="244999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1600" b="1" baseline="-25000" dirty="0" err="1">
                            <a:solidFill>
                              <a:srgbClr val="244999"/>
                            </a:solidFill>
                          </a:rPr>
                          <m:t>i</m:t>
                        </m:r>
                      </m:e>
                    </m:d>
                  </m:oMath>
                </a14:m>
                <a:endParaRPr lang="en-US" sz="1400" dirty="0">
                  <a:solidFill>
                    <a:srgbClr val="244999"/>
                  </a:solidFill>
                  <a:latin typeface="Arial MT"/>
                  <a:cs typeface="Arial" panose="020B0604020202020204" pitchFamily="34" charset="0"/>
                </a:endParaRPr>
              </a:p>
              <a:p>
                <a:endParaRPr lang="en-US" sz="1400" b="1" dirty="0">
                  <a:solidFill>
                    <a:srgbClr val="244999"/>
                  </a:solidFill>
                  <a:latin typeface="Arial MT"/>
                  <a:cs typeface="Arial" panose="020B0604020202020204" pitchFamily="34" charset="0"/>
                </a:endParaRPr>
              </a:p>
              <a:p>
                <a:endParaRPr lang="en-US" sz="1400" b="1" dirty="0">
                  <a:solidFill>
                    <a:srgbClr val="244999"/>
                  </a:solidFill>
                  <a:latin typeface="Arial MT"/>
                  <a:cs typeface="Arial" panose="020B060402020202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0C09E53-2454-45A3-D17C-AE61D5ADE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7" y="1578935"/>
                <a:ext cx="5447414" cy="4082679"/>
              </a:xfrm>
              <a:prstGeom prst="rect">
                <a:avLst/>
              </a:prstGeom>
              <a:blipFill>
                <a:blip r:embed="rId2"/>
                <a:stretch>
                  <a:fillRect l="-334" r="-10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4F04536-2C15-B6DA-F36E-FA42DCE1BF2B}"/>
                  </a:ext>
                </a:extLst>
              </p:cNvPr>
              <p:cNvSpPr/>
              <p:nvPr/>
            </p:nvSpPr>
            <p:spPr>
              <a:xfrm>
                <a:off x="6374994" y="1578935"/>
                <a:ext cx="5447414" cy="40826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Подставив выражение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 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для оптимального дискриминатора в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244999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ℒ</m:t>
                    </m:r>
                  </m:oMath>
                </a14:m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, мы можем избавиться от внутренней максимизации в исходной задаче и оставить только внешнюю минимизацию по параметрам генератора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: 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Arial" panose="020B0604020202020204" pitchFamily="34" charset="0"/>
                  </a:rPr>
                  <a:t>  </a:t>
                </a:r>
                <a:endParaRPr lang="en-US" sz="1600" dirty="0">
                  <a:solidFill>
                    <a:srgbClr val="244999"/>
                  </a:solidFill>
                  <a:latin typeface="Arial MT"/>
                  <a:cs typeface="Arial" panose="020B060402020202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800" smtClean="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sz="18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∼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ru-RU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sSubSup>
                            <m:sSubSupPr>
                              <m:ctrlPr>
                                <a:rPr lang="ru-RU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func>
                      <m:d>
                        <m:dPr>
                          <m:ctrlPr>
                            <a:rPr lang="ru-RU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8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∼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ru-RU" i="1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24499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lit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4F04536-2C15-B6DA-F36E-FA42DCE1B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994" y="1578935"/>
                <a:ext cx="5447414" cy="4082679"/>
              </a:xfrm>
              <a:prstGeom prst="rect">
                <a:avLst/>
              </a:prstGeom>
              <a:blipFill>
                <a:blip r:embed="rId3"/>
                <a:stretch>
                  <a:fillRect l="-44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28589E-F1B8-9415-26F1-82B3DF68984D}"/>
                  </a:ext>
                </a:extLst>
              </p:cNvPr>
              <p:cNvSpPr txBox="1"/>
              <p:nvPr/>
            </p:nvSpPr>
            <p:spPr>
              <a:xfrm>
                <a:off x="6586965" y="4691223"/>
                <a:ext cx="4785541" cy="1268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800" b="1" kern="100" smtClean="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sz="1800" b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b="1" i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𝐥𝐨𝐠𝟒</m:t>
                      </m:r>
                      <m:r>
                        <a:rPr lang="en-US" sz="1800" b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800" b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KL</m:t>
                      </m:r>
                      <m:d>
                        <m:dPr>
                          <m:ctrlPr>
                            <a:rPr lang="ru-RU" sz="1800" b="1" i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1" i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sz="1800" b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ru-RU" sz="1800" b="1" i="1" kern="1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kern="1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sz="1800" b="1" kern="1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 kern="1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num>
                            <m:den>
                              <m:r>
                                <a:rPr lang="en-US" sz="1800" b="1" i="1" kern="1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1800" b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800" b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KL</m:t>
                      </m:r>
                      <m:d>
                        <m:dPr>
                          <m:ctrlPr>
                            <a:rPr lang="ru-RU" sz="1800" b="1" i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1" i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sz="1800" b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ru-RU" sz="1800" b="1" i="1" kern="1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kern="1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sz="1800" b="1" kern="1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 kern="1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num>
                            <m:den>
                              <m:r>
                                <a:rPr lang="en-US" sz="1800" b="1" i="1" kern="100">
                                  <a:solidFill>
                                    <a:srgbClr val="24499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1800" b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ru-RU" sz="1800" b="1" i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800" b="1" i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fName>
                        <m:e>
                          <m:r>
                            <a:rPr lang="en-US" sz="1800" b="1" i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e>
                      </m:func>
                      <m:r>
                        <a:rPr lang="en-US" sz="1800" b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sz="1800" b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sz="1800" b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JSD</m:t>
                      </m:r>
                      <m:d>
                        <m:dPr>
                          <m:ctrlPr>
                            <a:rPr lang="ru-RU" sz="1800" b="1" i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1" i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sz="1800" b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en-US" sz="1800" b="1" i="1" kern="100">
                              <a:solidFill>
                                <a:srgbClr val="244999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d>
                      <m:r>
                        <m:rPr>
                          <m:lit/>
                        </m:rPr>
                        <a:rPr lang="en-US" sz="1800" b="1" kern="100">
                          <a:solidFill>
                            <a:srgbClr val="244999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ru-RU" sz="1800" b="1" kern="100" dirty="0">
                  <a:solidFill>
                    <a:srgbClr val="24499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28589E-F1B8-9415-26F1-82B3DF689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65" y="4691223"/>
                <a:ext cx="4785541" cy="1268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1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A4D95-E0BA-910F-873E-06B07D08D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0B7BB2-5284-082C-77D4-9D0DD1F4F0FE}"/>
              </a:ext>
            </a:extLst>
          </p:cNvPr>
          <p:cNvSpPr txBox="1"/>
          <p:nvPr/>
        </p:nvSpPr>
        <p:spPr>
          <a:xfrm>
            <a:off x="10397500" y="495300"/>
            <a:ext cx="35080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12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D23683C-373E-A988-3CF6-0DE7C140B691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1721535-6215-4464-FBBF-0A44EF1CB134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196DF5C-539E-7F0D-5B19-3D22BD75AE5C}"/>
              </a:ext>
            </a:extLst>
          </p:cNvPr>
          <p:cNvSpPr txBox="1"/>
          <p:nvPr/>
        </p:nvSpPr>
        <p:spPr>
          <a:xfrm>
            <a:off x="6247191" y="523747"/>
            <a:ext cx="208096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Math Behind GAN: Final Part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C05E677-8738-BE44-07C6-96D666E4CDB1}"/>
              </a:ext>
            </a:extLst>
          </p:cNvPr>
          <p:cNvSpPr/>
          <p:nvPr/>
        </p:nvSpPr>
        <p:spPr>
          <a:xfrm>
            <a:off x="648000" y="1580400"/>
            <a:ext cx="5188634" cy="22743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244999"/>
              </a:buClr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Получается, что при оптимальном дискриминаторе генератор, решая внешнюю оптимизационную задачу, уменьшает расстояние между распределениями реальных и синтетических данных, действительно приближая их друг к другу.</a:t>
            </a:r>
          </a:p>
          <a:p>
            <a:pPr>
              <a:buClr>
                <a:srgbClr val="244999"/>
              </a:buClr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Следовательно необходимо: 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2107093-684F-5BA0-886E-62ADAADF28D3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836634" y="2717558"/>
            <a:ext cx="96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3317F55-2FE8-2F20-23EB-9A14448E99AA}"/>
              </a:ext>
            </a:extLst>
          </p:cNvPr>
          <p:cNvSpPr/>
          <p:nvPr/>
        </p:nvSpPr>
        <p:spPr>
          <a:xfrm>
            <a:off x="6805983" y="1580400"/>
            <a:ext cx="5188634" cy="22743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rgbClr val="244999"/>
              </a:buClr>
              <a:buFont typeface="+mj-lt"/>
              <a:buAutoNum type="arabicPeriod"/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Решить внутреннюю задачу максимизации по </a:t>
            </a:r>
            <a:r>
              <a:rPr lang="ru-RU" sz="1600" kern="100" dirty="0">
                <a:solidFill>
                  <a:srgbClr val="24499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ɸ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, повторяя шаги ниже до сходимости </a:t>
            </a:r>
            <a:r>
              <a:rPr lang="ru-RU" sz="1600" kern="100" dirty="0">
                <a:solidFill>
                  <a:srgbClr val="24499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ɸ </a:t>
            </a:r>
            <a:r>
              <a:rPr lang="ru-RU" sz="1600" kern="100" dirty="0">
                <a:solidFill>
                  <a:srgbClr val="244999"/>
                </a:solidFill>
                <a:latin typeface="Arial MT"/>
                <a:ea typeface="Cambria Math" panose="02040503050406030204" pitchFamily="18" charset="0"/>
                <a:cs typeface="Times New Roman" panose="02020603050405020304" pitchFamily="18" charset="0"/>
              </a:rPr>
              <a:t>к оптимальному значению </a:t>
            </a:r>
          </a:p>
          <a:p>
            <a:pPr marL="285750" indent="-285750">
              <a:buClr>
                <a:srgbClr val="244999"/>
              </a:buClr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rgbClr val="244999"/>
                </a:solidFill>
                <a:latin typeface="Arial MT"/>
                <a:ea typeface="Cambria Math" panose="02040503050406030204" pitchFamily="18" charset="0"/>
                <a:cs typeface="Times New Roman" panose="02020603050405020304" pitchFamily="18" charset="0"/>
              </a:rPr>
              <a:t>Составить мини-</a:t>
            </a:r>
            <a:r>
              <a:rPr lang="ru-RU" sz="1600" kern="100" dirty="0" err="1">
                <a:solidFill>
                  <a:srgbClr val="244999"/>
                </a:solidFill>
                <a:latin typeface="Arial MT"/>
                <a:ea typeface="Cambria Math" panose="02040503050406030204" pitchFamily="18" charset="0"/>
                <a:cs typeface="Times New Roman" panose="02020603050405020304" pitchFamily="18" charset="0"/>
              </a:rPr>
              <a:t>батч</a:t>
            </a:r>
            <a:r>
              <a:rPr lang="ru-RU" sz="1600" kern="100" dirty="0">
                <a:solidFill>
                  <a:srgbClr val="244999"/>
                </a:solidFill>
                <a:latin typeface="Arial MT"/>
                <a:ea typeface="Cambria Math" panose="02040503050406030204" pitchFamily="18" charset="0"/>
                <a:cs typeface="Times New Roman" panose="02020603050405020304" pitchFamily="18" charset="0"/>
              </a:rPr>
              <a:t> из сэмплов шума</a:t>
            </a:r>
            <a:r>
              <a:rPr lang="en-US" sz="1600" kern="100" dirty="0">
                <a:solidFill>
                  <a:srgbClr val="244999"/>
                </a:solidFill>
                <a:latin typeface="Arial MT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244999"/>
                </a:solidFill>
              </a:rPr>
              <a:t>z</a:t>
            </a:r>
            <a:r>
              <a:rPr lang="en-US" sz="1600" b="1" baseline="-25000" dirty="0">
                <a:solidFill>
                  <a:srgbClr val="244999"/>
                </a:solidFill>
              </a:rPr>
              <a:t>1</a:t>
            </a:r>
            <a:r>
              <a:rPr lang="en-US" sz="1600" b="1" dirty="0">
                <a:solidFill>
                  <a:srgbClr val="244999"/>
                </a:solidFill>
              </a:rPr>
              <a:t>, … </a:t>
            </a:r>
            <a:r>
              <a:rPr lang="en-US" sz="1600" b="1" dirty="0" err="1">
                <a:solidFill>
                  <a:srgbClr val="244999"/>
                </a:solidFill>
              </a:rPr>
              <a:t>z</a:t>
            </a:r>
            <a:r>
              <a:rPr lang="en-US" sz="1600" b="1" baseline="-25000" dirty="0" err="1">
                <a:solidFill>
                  <a:srgbClr val="244999"/>
                </a:solidFill>
              </a:rPr>
              <a:t>n</a:t>
            </a:r>
            <a:r>
              <a:rPr lang="en-US" sz="1600" b="1" dirty="0">
                <a:solidFill>
                  <a:srgbClr val="244999"/>
                </a:solidFill>
              </a:rPr>
              <a:t> </a:t>
            </a:r>
            <a:r>
              <a:rPr lang="ru-RU" sz="1600" b="1" dirty="0">
                <a:solidFill>
                  <a:srgbClr val="244999"/>
                </a:solidFill>
              </a:rPr>
              <a:t>из </a:t>
            </a:r>
            <a:r>
              <a:rPr lang="en-US" sz="1600" b="1" dirty="0">
                <a:solidFill>
                  <a:srgbClr val="244999"/>
                </a:solidFill>
              </a:rPr>
              <a:t>p(z) </a:t>
            </a:r>
            <a:endParaRPr lang="ru-RU" sz="1600" dirty="0">
              <a:solidFill>
                <a:srgbClr val="244999"/>
              </a:solidFill>
            </a:endParaRPr>
          </a:p>
          <a:p>
            <a:pPr marL="285750" indent="-285750">
              <a:buClr>
                <a:srgbClr val="244999"/>
              </a:buClr>
              <a:buFont typeface="Arial" panose="020B0604020202020204" pitchFamily="34" charset="0"/>
              <a:buChar char="•"/>
            </a:pPr>
            <a:r>
              <a:rPr lang="ru-RU" sz="1600" kern="100" dirty="0">
                <a:solidFill>
                  <a:srgbClr val="244999"/>
                </a:solidFill>
                <a:latin typeface="Arial MT"/>
                <a:ea typeface="Cambria Math" panose="02040503050406030204" pitchFamily="18" charset="0"/>
                <a:cs typeface="Times New Roman" panose="02020603050405020304" pitchFamily="18" charset="0"/>
              </a:rPr>
              <a:t> Составить мини-</a:t>
            </a:r>
            <a:r>
              <a:rPr lang="ru-RU" sz="1600" kern="100" dirty="0" err="1">
                <a:solidFill>
                  <a:srgbClr val="244999"/>
                </a:solidFill>
                <a:latin typeface="Arial MT"/>
                <a:ea typeface="Cambria Math" panose="02040503050406030204" pitchFamily="18" charset="0"/>
                <a:cs typeface="Times New Roman" panose="02020603050405020304" pitchFamily="18" charset="0"/>
              </a:rPr>
              <a:t>батч</a:t>
            </a:r>
            <a:r>
              <a:rPr lang="ru-RU" sz="1600" kern="100" dirty="0">
                <a:solidFill>
                  <a:srgbClr val="244999"/>
                </a:solidFill>
                <a:latin typeface="Arial MT"/>
                <a:ea typeface="Cambria Math" panose="02040503050406030204" pitchFamily="18" charset="0"/>
                <a:cs typeface="Times New Roman" panose="02020603050405020304" pitchFamily="18" charset="0"/>
              </a:rPr>
              <a:t> из сэмплов данных </a:t>
            </a:r>
            <a:r>
              <a:rPr lang="ru-RU" sz="1600" b="1" dirty="0">
                <a:solidFill>
                  <a:srgbClr val="244999"/>
                </a:solidFill>
              </a:rPr>
              <a:t>х</a:t>
            </a:r>
            <a:r>
              <a:rPr lang="en-US" sz="1600" b="1" baseline="-25000" dirty="0">
                <a:solidFill>
                  <a:srgbClr val="244999"/>
                </a:solidFill>
              </a:rPr>
              <a:t>1</a:t>
            </a:r>
            <a:r>
              <a:rPr lang="en-US" sz="1600" b="1" dirty="0">
                <a:solidFill>
                  <a:srgbClr val="244999"/>
                </a:solidFill>
              </a:rPr>
              <a:t>, … </a:t>
            </a:r>
            <a:r>
              <a:rPr lang="ru-RU" sz="1600" b="1" dirty="0">
                <a:solidFill>
                  <a:srgbClr val="244999"/>
                </a:solidFill>
              </a:rPr>
              <a:t>х</a:t>
            </a:r>
            <a:r>
              <a:rPr lang="en-US" sz="1600" b="1" baseline="-25000" dirty="0">
                <a:solidFill>
                  <a:srgbClr val="244999"/>
                </a:solidFill>
              </a:rPr>
              <a:t>n</a:t>
            </a:r>
            <a:r>
              <a:rPr lang="en-US" sz="1600" b="1" dirty="0">
                <a:solidFill>
                  <a:srgbClr val="244999"/>
                </a:solidFill>
              </a:rPr>
              <a:t> </a:t>
            </a:r>
            <a:r>
              <a:rPr lang="ru-RU" sz="1600" b="1" dirty="0">
                <a:solidFill>
                  <a:srgbClr val="244999"/>
                </a:solidFill>
              </a:rPr>
              <a:t>из </a:t>
            </a:r>
            <a:r>
              <a:rPr lang="en-US" sz="1600" b="1" dirty="0">
                <a:solidFill>
                  <a:srgbClr val="244999"/>
                </a:solidFill>
              </a:rPr>
              <a:t>p(</a:t>
            </a:r>
            <a:r>
              <a:rPr lang="ru-RU" sz="1600" b="1" dirty="0">
                <a:solidFill>
                  <a:srgbClr val="244999"/>
                </a:solidFill>
              </a:rPr>
              <a:t>х</a:t>
            </a:r>
            <a:r>
              <a:rPr lang="en-US" sz="1600" b="1" dirty="0">
                <a:solidFill>
                  <a:srgbClr val="244999"/>
                </a:solidFill>
              </a:rPr>
              <a:t>) </a:t>
            </a:r>
            <a:endParaRPr lang="ru-RU" sz="1600" dirty="0">
              <a:solidFill>
                <a:srgbClr val="244999"/>
              </a:solidFill>
            </a:endParaRPr>
          </a:p>
          <a:p>
            <a:pPr marL="285750" indent="-285750">
              <a:buClr>
                <a:srgbClr val="244999"/>
              </a:buClr>
              <a:buFont typeface="Arial" panose="020B0604020202020204" pitchFamily="34" charset="0"/>
              <a:buChar char="•"/>
            </a:pPr>
            <a:endParaRPr lang="ru-RU" sz="1600" kern="100" dirty="0">
              <a:solidFill>
                <a:srgbClr val="244999"/>
              </a:solidFill>
              <a:latin typeface="Arial MT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244999"/>
              </a:buClr>
            </a:pPr>
            <a:endParaRPr lang="ru-RU" sz="1600" kern="100" dirty="0">
              <a:solidFill>
                <a:srgbClr val="244999"/>
              </a:solidFill>
              <a:latin typeface="Arial MT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AB57B-9FBD-6880-EE15-512369E379D0}"/>
              </a:ext>
            </a:extLst>
          </p:cNvPr>
          <p:cNvSpPr txBox="1"/>
          <p:nvPr/>
        </p:nvSpPr>
        <p:spPr>
          <a:xfrm>
            <a:off x="648000" y="4724831"/>
            <a:ext cx="522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Обновить дискриминатор, сделав шаг вверх по его градиенту 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91EC6D8-E9D9-F621-E3E3-164472868FDE}"/>
              </a:ext>
            </a:extLst>
          </p:cNvPr>
          <p:cNvCxnSpPr>
            <a:cxnSpLocks/>
          </p:cNvCxnSpPr>
          <p:nvPr/>
        </p:nvCxnSpPr>
        <p:spPr>
          <a:xfrm>
            <a:off x="5836634" y="4939678"/>
            <a:ext cx="96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7F1626-EA7A-045A-2710-9FB5CBA068F5}"/>
                  </a:ext>
                </a:extLst>
              </p:cNvPr>
              <p:cNvSpPr txBox="1"/>
              <p:nvPr/>
            </p:nvSpPr>
            <p:spPr>
              <a:xfrm>
                <a:off x="6316846" y="4579133"/>
                <a:ext cx="6096912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sub>
                          </m:sSub>
                          <m:f>
                            <m:f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𝑙𝑜𝑔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𝑙𝑜𝑔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ru-RU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ru-RU" i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θ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ru-RU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𝑧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7F1626-EA7A-045A-2710-9FB5CBA06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846" y="4579133"/>
                <a:ext cx="6096912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3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8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2DFA6-EBEC-9221-1373-979011E1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32B0E4-6900-5E7A-55CA-04113FA46033}"/>
              </a:ext>
            </a:extLst>
          </p:cNvPr>
          <p:cNvSpPr txBox="1"/>
          <p:nvPr/>
        </p:nvSpPr>
        <p:spPr>
          <a:xfrm>
            <a:off x="10397500" y="495300"/>
            <a:ext cx="35080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13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D27B028-5B74-25E8-CF17-20A1B6E022DE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7F7C726-13A4-CC60-33AE-4BF6B966B8EA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B5DE775-E658-73E8-7298-062E863181B5}"/>
              </a:ext>
            </a:extLst>
          </p:cNvPr>
          <p:cNvSpPr txBox="1"/>
          <p:nvPr/>
        </p:nvSpPr>
        <p:spPr>
          <a:xfrm>
            <a:off x="6247191" y="523747"/>
            <a:ext cx="208096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Math Behind GAN: Final Part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8A3CBB-C494-410F-4833-C70B671774EE}"/>
                  </a:ext>
                </a:extLst>
              </p:cNvPr>
              <p:cNvSpPr txBox="1"/>
              <p:nvPr/>
            </p:nvSpPr>
            <p:spPr>
              <a:xfrm>
                <a:off x="6096000" y="1952989"/>
                <a:ext cx="5369518" cy="1529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b>
                          </m:sSub>
                          <m:f>
                            <m:f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ru-RU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ru-RU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ru-RU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θ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ru-RU" i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z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ru-RU" i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f>
                            <m:f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8A3CBB-C494-410F-4833-C70B67177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2989"/>
                <a:ext cx="5369518" cy="1529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7C6ACDC-2F84-6652-AA42-A3E42949544E}"/>
                  </a:ext>
                </a:extLst>
              </p:cNvPr>
              <p:cNvSpPr/>
              <p:nvPr/>
            </p:nvSpPr>
            <p:spPr>
              <a:xfrm>
                <a:off x="648000" y="1580400"/>
                <a:ext cx="5188634" cy="22743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Clr>
                    <a:srgbClr val="244999"/>
                  </a:buClr>
                  <a:buFont typeface="+mj-lt"/>
                  <a:buAutoNum type="arabicPeriod" startAt="2"/>
                </a:pP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Сделать шаг 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</a:rPr>
                  <a:t>SGD 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для внешней задачи минимизации по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mtClean="0">
                        <a:solidFill>
                          <a:srgbClr val="244999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1600" dirty="0">
                  <a:solidFill>
                    <a:srgbClr val="244999"/>
                  </a:solidFill>
                  <a:latin typeface="Arial MT"/>
                </a:endParaRPr>
              </a:p>
              <a:p>
                <a:pPr marL="342900" indent="-342900">
                  <a:buClr>
                    <a:srgbClr val="244999"/>
                  </a:buClr>
                  <a:buFont typeface="Arial" panose="020B0604020202020204" pitchFamily="34" charset="0"/>
                  <a:buChar char="•"/>
                </a:pPr>
                <a:r>
                  <a:rPr lang="ru-RU" sz="1600" kern="100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Составить мини-</a:t>
                </a:r>
                <a:r>
                  <a:rPr lang="ru-RU" sz="1600" kern="100" dirty="0" err="1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батч</a:t>
                </a:r>
                <a:r>
                  <a:rPr lang="ru-RU" sz="1600" kern="100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из сэмплов шума</a:t>
                </a:r>
                <a:r>
                  <a:rPr lang="en-US" sz="1600" kern="100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solidFill>
                      <a:srgbClr val="244999"/>
                    </a:solidFill>
                  </a:rPr>
                  <a:t>z</a:t>
                </a:r>
                <a:r>
                  <a:rPr lang="en-US" sz="1600" b="1" baseline="-25000" dirty="0">
                    <a:solidFill>
                      <a:srgbClr val="244999"/>
                    </a:solidFill>
                  </a:rPr>
                  <a:t>1</a:t>
                </a:r>
                <a:r>
                  <a:rPr lang="en-US" sz="1600" b="1" dirty="0">
                    <a:solidFill>
                      <a:srgbClr val="244999"/>
                    </a:solidFill>
                  </a:rPr>
                  <a:t>, … </a:t>
                </a:r>
                <a:r>
                  <a:rPr lang="en-US" sz="1600" b="1" dirty="0" err="1">
                    <a:solidFill>
                      <a:srgbClr val="244999"/>
                    </a:solidFill>
                  </a:rPr>
                  <a:t>z</a:t>
                </a:r>
                <a:r>
                  <a:rPr lang="en-US" sz="1600" b="1" baseline="-25000" dirty="0" err="1">
                    <a:solidFill>
                      <a:srgbClr val="244999"/>
                    </a:solidFill>
                  </a:rPr>
                  <a:t>n</a:t>
                </a:r>
                <a:r>
                  <a:rPr lang="en-US" sz="1600" b="1" dirty="0">
                    <a:solidFill>
                      <a:srgbClr val="244999"/>
                    </a:solidFill>
                  </a:rPr>
                  <a:t> </a:t>
                </a:r>
                <a:r>
                  <a:rPr lang="ru-RU" sz="1600" b="1" dirty="0">
                    <a:solidFill>
                      <a:srgbClr val="244999"/>
                    </a:solidFill>
                  </a:rPr>
                  <a:t>из </a:t>
                </a:r>
                <a:r>
                  <a:rPr lang="en-US" sz="1600" b="1" dirty="0">
                    <a:solidFill>
                      <a:srgbClr val="244999"/>
                    </a:solidFill>
                  </a:rPr>
                  <a:t>p(z) </a:t>
                </a:r>
                <a:endParaRPr lang="ru-RU" sz="1600" dirty="0">
                  <a:solidFill>
                    <a:srgbClr val="244999"/>
                  </a:solidFill>
                </a:endParaRPr>
              </a:p>
              <a:p>
                <a:pPr marL="342900" indent="-342900">
                  <a:buClr>
                    <a:srgbClr val="244999"/>
                  </a:buClr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Обновить генератор, сделав шаг вниз по его градиенту </a:t>
                </a:r>
                <a:endParaRPr lang="en-US" sz="1600" dirty="0">
                  <a:solidFill>
                    <a:srgbClr val="244999"/>
                  </a:solidFill>
                  <a:latin typeface="Arial MT"/>
                </a:endParaRPr>
              </a:p>
              <a:p>
                <a:pPr marL="342900" indent="-342900">
                  <a:buClr>
                    <a:srgbClr val="244999"/>
                  </a:buClr>
                  <a:buFont typeface="+mj-lt"/>
                  <a:buAutoNum type="arabicPeriod" startAt="2"/>
                </a:pPr>
                <a:endParaRPr lang="ru-RU" sz="1600" dirty="0">
                  <a:solidFill>
                    <a:srgbClr val="244999"/>
                  </a:solidFill>
                  <a:latin typeface="Arial MT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7C6ACDC-2F84-6652-AA42-A3E429495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" y="1580400"/>
                <a:ext cx="5188634" cy="2274316"/>
              </a:xfrm>
              <a:prstGeom prst="rect">
                <a:avLst/>
              </a:prstGeom>
              <a:blipFill>
                <a:blip r:embed="rId3"/>
                <a:stretch>
                  <a:fillRect l="-234" r="-11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F56FB45-A282-20E1-D2EF-1C2042F76112}"/>
              </a:ext>
            </a:extLst>
          </p:cNvPr>
          <p:cNvCxnSpPr>
            <a:cxnSpLocks/>
          </p:cNvCxnSpPr>
          <p:nvPr/>
        </p:nvCxnSpPr>
        <p:spPr>
          <a:xfrm>
            <a:off x="5836634" y="2717558"/>
            <a:ext cx="96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5AD81B6-7E5C-0B12-0B47-3B8C14D48C45}"/>
              </a:ext>
            </a:extLst>
          </p:cNvPr>
          <p:cNvSpPr/>
          <p:nvPr/>
        </p:nvSpPr>
        <p:spPr>
          <a:xfrm>
            <a:off x="648000" y="4140442"/>
            <a:ext cx="5188634" cy="22743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244999"/>
              </a:buClr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Помимо этого, на практике используются модификации метода стохастического спуска, например, </a:t>
            </a:r>
            <a:r>
              <a:rPr lang="en-US" sz="1600" dirty="0">
                <a:solidFill>
                  <a:srgbClr val="244999"/>
                </a:solidFill>
                <a:latin typeface="Arial MT"/>
              </a:rPr>
              <a:t>Adam (adaptive model algorithm) </a:t>
            </a:r>
            <a:endParaRPr lang="ru-RU" sz="1600" dirty="0">
              <a:solidFill>
                <a:srgbClr val="244999"/>
              </a:solidFill>
              <a:latin typeface="Arial MT"/>
            </a:endParaRPr>
          </a:p>
        </p:txBody>
      </p:sp>
      <p:pic>
        <p:nvPicPr>
          <p:cNvPr id="1028" name="Picture 4" descr="optimization - How Adam optimizer influence the learning rate? - Data  Science Stack Exchange">
            <a:extLst>
              <a:ext uri="{FF2B5EF4-FFF2-40B4-BE49-F238E27FC236}">
                <a16:creationId xmlns:a16="http://schemas.microsoft.com/office/drawing/2014/main" id="{0278E90A-0226-A229-73D8-5D1D35F6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59" y="3770223"/>
            <a:ext cx="4068000" cy="281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BEDFB-E039-F13F-9FA9-326259EF4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C9B4C4-B64D-8F3A-AD40-CEF6C8C4DDCA}"/>
              </a:ext>
            </a:extLst>
          </p:cNvPr>
          <p:cNvSpPr txBox="1"/>
          <p:nvPr/>
        </p:nvSpPr>
        <p:spPr>
          <a:xfrm>
            <a:off x="10397500" y="495300"/>
            <a:ext cx="35080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14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11D23A1-55AB-70C6-3F01-ECC005F251BF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5647DB8-D527-972C-92DF-E805E46BECF7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8259A66-3AFE-88CF-868F-63093ED2A447}"/>
              </a:ext>
            </a:extLst>
          </p:cNvPr>
          <p:cNvSpPr txBox="1"/>
          <p:nvPr/>
        </p:nvSpPr>
        <p:spPr>
          <a:xfrm>
            <a:off x="6247191" y="523747"/>
            <a:ext cx="208096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GAN demonstration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C6DFC1-FBA0-5A3B-AB67-E4E6C25A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2" y="1320691"/>
            <a:ext cx="10820956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28EC-CD81-E868-C2FD-B2A2C068A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06F626-40DA-A302-6003-EF5B1BB345AA}"/>
              </a:ext>
            </a:extLst>
          </p:cNvPr>
          <p:cNvSpPr txBox="1"/>
          <p:nvPr/>
        </p:nvSpPr>
        <p:spPr>
          <a:xfrm>
            <a:off x="10397500" y="495300"/>
            <a:ext cx="405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15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2B4D44-0DA1-3501-CE9B-5367ACB9566D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E7DB725-982A-E3EF-88D9-3A62A87ABFF4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7D8B6A-6351-3822-3A3B-1C9C3EE890A2}"/>
              </a:ext>
            </a:extLst>
          </p:cNvPr>
          <p:cNvSpPr txBox="1"/>
          <p:nvPr/>
        </p:nvSpPr>
        <p:spPr>
          <a:xfrm>
            <a:off x="6247191" y="523747"/>
            <a:ext cx="2295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ysClr val="windowText" lastClr="000000"/>
                </a:solidFill>
                <a:latin typeface="Arial MT"/>
                <a:cs typeface="Arial MT"/>
              </a:rPr>
              <a:t>TimeGAN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F610F6F-5AD9-B1CE-22D6-9F691748C2CD}"/>
              </a:ext>
            </a:extLst>
          </p:cNvPr>
          <p:cNvSpPr/>
          <p:nvPr/>
        </p:nvSpPr>
        <p:spPr>
          <a:xfrm>
            <a:off x="648000" y="1580400"/>
            <a:ext cx="5188634" cy="128873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244999"/>
              </a:buClr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Все мы сейчас Джуниор из Сопрано</a:t>
            </a:r>
            <a:r>
              <a:rPr lang="en-US" sz="1600" dirty="0">
                <a:solidFill>
                  <a:srgbClr val="244999"/>
                </a:solidFill>
                <a:latin typeface="Arial MT"/>
              </a:rPr>
              <a:t>…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730CEFA-825E-E4A8-F658-D571BE044FC1}"/>
              </a:ext>
            </a:extLst>
          </p:cNvPr>
          <p:cNvSpPr/>
          <p:nvPr/>
        </p:nvSpPr>
        <p:spPr>
          <a:xfrm>
            <a:off x="648000" y="3728298"/>
            <a:ext cx="5188634" cy="22743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244999"/>
              </a:buClr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Но теперь мы переходим к </a:t>
            </a:r>
            <a:r>
              <a:rPr lang="en-US" sz="1600" dirty="0" err="1">
                <a:solidFill>
                  <a:srgbClr val="FF0000"/>
                </a:solidFill>
                <a:latin typeface="Arial MT"/>
              </a:rPr>
              <a:t>TimeGAN</a:t>
            </a:r>
            <a:endParaRPr lang="ru-RU" sz="1600" dirty="0">
              <a:solidFill>
                <a:srgbClr val="FF0000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1850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23340-A0AE-0E53-3C41-E2B8378BB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3C7E895-339E-BD22-73BF-822D9FDB4B74}"/>
              </a:ext>
            </a:extLst>
          </p:cNvPr>
          <p:cNvSpPr txBox="1"/>
          <p:nvPr/>
        </p:nvSpPr>
        <p:spPr>
          <a:xfrm>
            <a:off x="10397500" y="495300"/>
            <a:ext cx="405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16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DB3E095-6EA1-B250-635F-905B02099DF0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65CB804-7349-7880-FF5B-F2B2F8C350EB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9CFB753-4D6A-88DA-0775-A308C4EC057B}"/>
              </a:ext>
            </a:extLst>
          </p:cNvPr>
          <p:cNvSpPr txBox="1"/>
          <p:nvPr/>
        </p:nvSpPr>
        <p:spPr>
          <a:xfrm>
            <a:off x="6247191" y="523747"/>
            <a:ext cx="2295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ysClr val="windowText" lastClr="000000"/>
                </a:solidFill>
                <a:latin typeface="Arial MT"/>
                <a:cs typeface="Arial MT"/>
              </a:rPr>
              <a:t>TimeGAN</a:t>
            </a: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 introduction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C217C76-C6BE-E690-E295-D529399D8A1D}"/>
                  </a:ext>
                </a:extLst>
              </p:cNvPr>
              <p:cNvSpPr/>
              <p:nvPr/>
            </p:nvSpPr>
            <p:spPr>
              <a:xfrm>
                <a:off x="648587" y="1578935"/>
                <a:ext cx="5447414" cy="40826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Хорошая генеративная модель для временных рядов должна сохранять </a:t>
                </a:r>
                <a:r>
                  <a:rPr lang="ru-RU" sz="1600" b="1" dirty="0">
                    <a:solidFill>
                      <a:srgbClr val="244999"/>
                    </a:solidFill>
                    <a:latin typeface="Arial MT"/>
                  </a:rPr>
                  <a:t>временную динамику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, то есть генерируемые последовательности должны уважать оригинальные зависимости между переменными во времени. Например, если у нас есть многомерные последовательные данные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244999"/>
                            </a:solidFill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44999"/>
                            </a:solidFill>
                          </a:rPr>
                          <m:t>𝑥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ru-RU" i="1">
                                <a:solidFill>
                                  <a:srgbClr val="244999"/>
                                </a:solidFill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244999"/>
                                </a:solidFill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rgbClr val="244999"/>
                                </a:solidFill>
                              </a:rPr>
                              <m:t>:</m:t>
                            </m:r>
                            <m:r>
                              <a:rPr lang="en-US" i="1">
                                <a:solidFill>
                                  <a:srgbClr val="244999"/>
                                </a:solidFill>
                              </a:rPr>
                              <m:t>𝑇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rgbClr val="244999"/>
                        </a:solidFill>
                      </a:rPr>
                      <m:t>=</m:t>
                    </m:r>
                    <m:d>
                      <m:dPr>
                        <m:ctrlPr>
                          <a:rPr lang="ru-RU" i="1">
                            <a:solidFill>
                              <a:srgbClr val="244999"/>
                            </a:solidFill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244999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44999"/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44999"/>
                                </a:solidFill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44999"/>
                            </a:solidFill>
                          </a:rPr>
                          <m:t>, …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rgbClr val="244999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44999"/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44999"/>
                                </a:solidFill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i="1"/>
                      <m:t> </m:t>
                    </m:r>
                  </m:oMath>
                </a14:m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модель должна правильно оценивать </a:t>
                </a:r>
                <a:r>
                  <a:rPr lang="ru-RU" sz="1600" b="1" dirty="0">
                    <a:solidFill>
                      <a:srgbClr val="244999"/>
                    </a:solidFill>
                    <a:latin typeface="Arial MT"/>
                  </a:rPr>
                  <a:t>условное распределение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: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244999"/>
                        </a:solidFill>
                      </a:rPr>
                      <m:t>p</m:t>
                    </m:r>
                    <m:d>
                      <m:dPr>
                        <m:ctrlPr>
                          <a:rPr lang="ru-RU" i="1">
                            <a:solidFill>
                              <a:srgbClr val="244999"/>
                            </a:solidFill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244999"/>
                                </a:solidFill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244999"/>
                                </a:solidFill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244999"/>
                                </a:solidFill>
                              </a:rPr>
                              <m:t>t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244999"/>
                                </a:solidFill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244999"/>
                                </a:solidFill>
                              </a:rPr>
                              <m:t>x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ru-RU" i="1">
                                    <a:solidFill>
                                      <a:srgbClr val="244999"/>
                                    </a:solidFill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rgbClr val="244999"/>
                                    </a:solidFill>
                                  </a:rPr>
                                  <m:t>1</m:t>
                                </m:r>
                                <m:r>
                                  <a:rPr lang="en-US">
                                    <a:solidFill>
                                      <a:srgbClr val="244999"/>
                                    </a:solidFill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244999"/>
                                    </a:solidFill>
                                  </a:rPr>
                                  <m:t>t</m:t>
                                </m:r>
                                <m:r>
                                  <a:rPr lang="en-US" i="1">
                                    <a:solidFill>
                                      <a:srgbClr val="244999"/>
                                    </a:solidFill>
                                  </a:rPr>
                                  <m:t>−</m:t>
                                </m:r>
                                <m:r>
                                  <a:rPr lang="en-US">
                                    <a:solidFill>
                                      <a:srgbClr val="244999"/>
                                    </a:solidFill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 smtClean="0">
                        <a:solidFill>
                          <a:srgbClr val="244999"/>
                        </a:solidFill>
                      </a:rPr>
                      <m:t> </m:t>
                    </m:r>
                  </m:oMath>
                </a14:m>
                <a:endParaRPr lang="en-US" dirty="0">
                  <a:solidFill>
                    <a:srgbClr val="244999"/>
                  </a:solidFill>
                  <a:latin typeface="Arial MT"/>
                </a:endParaRPr>
              </a:p>
              <a:p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то есть зависимость каждого последующего элемента от предыдущих.</a:t>
                </a:r>
              </a:p>
              <a:p>
                <a:endParaRPr lang="ru-RU" sz="1600" dirty="0">
                  <a:solidFill>
                    <a:srgbClr val="244999"/>
                  </a:solidFill>
                  <a:latin typeface="Arial MT"/>
                </a:endParaRPr>
              </a:p>
              <a:p>
                <a:endParaRPr lang="ru-RU" sz="1600" dirty="0">
                  <a:solidFill>
                    <a:srgbClr val="244999"/>
                  </a:solidFill>
                  <a:latin typeface="Arial MT"/>
                </a:endParaRPr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C217C76-C6BE-E690-E295-D529399D8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87" y="1578935"/>
                <a:ext cx="5447414" cy="4082679"/>
              </a:xfrm>
              <a:prstGeom prst="rect">
                <a:avLst/>
              </a:prstGeom>
              <a:blipFill>
                <a:blip r:embed="rId2"/>
                <a:stretch>
                  <a:fillRect l="-33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10E2537-6DA2-7DBE-5A54-4C8DE5F49F21}"/>
              </a:ext>
            </a:extLst>
          </p:cNvPr>
          <p:cNvSpPr/>
          <p:nvPr/>
        </p:nvSpPr>
        <p:spPr>
          <a:xfrm>
            <a:off x="6374994" y="1578935"/>
            <a:ext cx="5447414" cy="408267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 err="1">
                <a:solidFill>
                  <a:srgbClr val="244999"/>
                </a:solidFill>
                <a:latin typeface="Arial MT"/>
              </a:rPr>
              <a:t>TimeGAN</a:t>
            </a:r>
            <a:r>
              <a:rPr lang="ru-RU" sz="1600" b="1" dirty="0">
                <a:solidFill>
                  <a:srgbClr val="244999"/>
                </a:solidFill>
                <a:latin typeface="Arial MT"/>
              </a:rPr>
              <a:t> – это расширение классического GAN для временных рядов</a:t>
            </a:r>
            <a:endParaRPr lang="en-US" sz="1600" b="1" dirty="0">
              <a:solidFill>
                <a:srgbClr val="244999"/>
              </a:solidFill>
              <a:latin typeface="Arial M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Учитывает временные зависимости в данных.</a:t>
            </a:r>
            <a:endParaRPr lang="en-US" sz="1600" dirty="0">
              <a:solidFill>
                <a:srgbClr val="244999"/>
              </a:solidFill>
              <a:latin typeface="Arial M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Совмещает </a:t>
            </a:r>
            <a:r>
              <a:rPr lang="ru-RU" sz="1600" b="1" dirty="0">
                <a:solidFill>
                  <a:srgbClr val="244999"/>
                </a:solidFill>
                <a:latin typeface="Arial MT"/>
              </a:rPr>
              <a:t>контролируемое и неконтролируемое обучение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.</a:t>
            </a:r>
            <a:endParaRPr lang="en-US" sz="1600" dirty="0">
              <a:solidFill>
                <a:srgbClr val="244999"/>
              </a:solidFill>
              <a:latin typeface="Arial M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Генерирует последовательности с </a:t>
            </a:r>
            <a:r>
              <a:rPr lang="ru-RU" sz="1600" b="1" dirty="0">
                <a:solidFill>
                  <a:srgbClr val="244999"/>
                </a:solidFill>
                <a:latin typeface="Arial MT"/>
              </a:rPr>
              <a:t>сохранением структуры оригинальных данных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.</a:t>
            </a:r>
            <a:endParaRPr lang="en-US" sz="1600" dirty="0">
              <a:solidFill>
                <a:srgbClr val="244999"/>
              </a:solidFill>
              <a:latin typeface="Arial MT"/>
            </a:endParaRPr>
          </a:p>
          <a:p>
            <a:endParaRPr lang="en-US" sz="1600" b="1" dirty="0">
              <a:solidFill>
                <a:srgbClr val="244999"/>
              </a:solidFill>
              <a:latin typeface="Arial MT"/>
            </a:endParaRPr>
          </a:p>
          <a:p>
            <a:r>
              <a:rPr lang="ru-RU" sz="1600" b="1" dirty="0">
                <a:solidFill>
                  <a:srgbClr val="244999"/>
                </a:solidFill>
                <a:latin typeface="Arial MT"/>
              </a:rPr>
              <a:t>Почему обычные GAN не работают?</a:t>
            </a:r>
            <a:endParaRPr lang="ru-RU" sz="1600" dirty="0">
              <a:solidFill>
                <a:srgbClr val="244999"/>
              </a:solidFill>
              <a:latin typeface="Arial 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244999"/>
                </a:solidFill>
                <a:latin typeface="Arial MT"/>
              </a:rPr>
              <a:t>GAN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 обучаются только на моментных срезах данных (</a:t>
            </a:r>
            <a:r>
              <a:rPr lang="ru-RU" sz="1600" dirty="0" err="1">
                <a:solidFill>
                  <a:srgbClr val="244999"/>
                </a:solidFill>
                <a:latin typeface="Arial MT"/>
              </a:rPr>
              <a:t>iid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-распределение).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244999"/>
                </a:solidFill>
                <a:latin typeface="Arial MT"/>
              </a:rPr>
              <a:t>Временные ряды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 требуют </a:t>
            </a:r>
            <a:r>
              <a:rPr lang="ru-RU" sz="1600" b="1" dirty="0">
                <a:solidFill>
                  <a:srgbClr val="244999"/>
                </a:solidFill>
                <a:latin typeface="Arial MT"/>
              </a:rPr>
              <a:t>учета последовательных зависимостей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244999"/>
                </a:solidFill>
                <a:latin typeface="Arial MT"/>
              </a:rPr>
              <a:t>TimeGAN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 решает эту проблему с помощью </a:t>
            </a:r>
            <a:r>
              <a:rPr lang="ru-RU" sz="1600" b="1" dirty="0">
                <a:solidFill>
                  <a:srgbClr val="244999"/>
                </a:solidFill>
                <a:latin typeface="Arial MT"/>
              </a:rPr>
              <a:t>рекуррентной архитектуры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.</a:t>
            </a:r>
          </a:p>
          <a:p>
            <a:endParaRPr lang="ru-RU" sz="1600" dirty="0">
              <a:solidFill>
                <a:srgbClr val="244999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5937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0D3EB-421E-3852-A4E4-1C907F9B8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F04136E-9618-5D8D-1885-BB977A0C75BE}"/>
              </a:ext>
            </a:extLst>
          </p:cNvPr>
          <p:cNvSpPr txBox="1"/>
          <p:nvPr/>
        </p:nvSpPr>
        <p:spPr>
          <a:xfrm>
            <a:off x="10397500" y="495300"/>
            <a:ext cx="35080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 dirty="0">
                <a:ln>
                  <a:noFill/>
                </a:ln>
                <a:solidFill>
                  <a:srgbClr val="102D69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</a:t>
            </a: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7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BB0A0A0-02C3-D0BF-92AD-254972333150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118C879-01C7-9D04-DF2D-797EDA51BB11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2275F42-2DB4-B9C5-B854-854EC6399710}"/>
              </a:ext>
            </a:extLst>
          </p:cNvPr>
          <p:cNvSpPr txBox="1"/>
          <p:nvPr/>
        </p:nvSpPr>
        <p:spPr>
          <a:xfrm>
            <a:off x="6247191" y="523747"/>
            <a:ext cx="208096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TimeGAN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vs. GAN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49916B4-663C-2CEE-1B7F-EA5DAC712DB5}"/>
              </a:ext>
            </a:extLst>
          </p:cNvPr>
          <p:cNvSpPr/>
          <p:nvPr/>
        </p:nvSpPr>
        <p:spPr>
          <a:xfrm>
            <a:off x="648000" y="1580400"/>
            <a:ext cx="5188634" cy="22743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Clr>
                <a:srgbClr val="244999"/>
              </a:buClr>
              <a:buFont typeface="Wingdings" panose="05000000000000000000" pitchFamily="2" charset="2"/>
              <a:buChar char="§"/>
            </a:pPr>
            <a:r>
              <a:rPr lang="ru-RU" sz="1400" dirty="0" err="1">
                <a:solidFill>
                  <a:srgbClr val="244999"/>
                </a:solidFill>
                <a:latin typeface="Arial MT"/>
              </a:rPr>
              <a:t>TimeGAN</a:t>
            </a:r>
            <a:r>
              <a:rPr lang="ru-RU" sz="1400" dirty="0">
                <a:solidFill>
                  <a:srgbClr val="244999"/>
                </a:solidFill>
                <a:latin typeface="Arial MT"/>
              </a:rPr>
              <a:t> включает </a:t>
            </a:r>
            <a:r>
              <a:rPr lang="ru-RU" sz="1400" b="1" dirty="0">
                <a:solidFill>
                  <a:srgbClr val="244999"/>
                </a:solidFill>
                <a:latin typeface="Arial MT"/>
              </a:rPr>
              <a:t>четыре ключевых компонента</a:t>
            </a:r>
            <a:r>
              <a:rPr lang="ru-RU" sz="1400" dirty="0">
                <a:solidFill>
                  <a:srgbClr val="244999"/>
                </a:solidFill>
                <a:latin typeface="Arial MT"/>
              </a:rPr>
              <a:t>:</a:t>
            </a:r>
            <a:endParaRPr lang="en-US" sz="1400" dirty="0">
              <a:solidFill>
                <a:srgbClr val="244999"/>
              </a:solidFill>
              <a:latin typeface="Arial MT"/>
            </a:endParaRPr>
          </a:p>
          <a:p>
            <a:pPr marL="285750" lvl="0" indent="-285750">
              <a:buClr>
                <a:srgbClr val="244999"/>
              </a:buClr>
              <a:buFont typeface="Wingdings" panose="05000000000000000000" pitchFamily="2" charset="2"/>
              <a:buChar char="§"/>
            </a:pPr>
            <a:r>
              <a:rPr lang="ru-RU" sz="1400" b="1" dirty="0" err="1">
                <a:solidFill>
                  <a:srgbClr val="244999"/>
                </a:solidFill>
                <a:latin typeface="Arial MT"/>
              </a:rPr>
              <a:t>Embedding</a:t>
            </a:r>
            <a:r>
              <a:rPr lang="ru-RU" sz="1400" b="1" dirty="0">
                <a:solidFill>
                  <a:srgbClr val="244999"/>
                </a:solidFill>
                <a:latin typeface="Arial MT"/>
              </a:rPr>
              <a:t> Network</a:t>
            </a:r>
            <a:r>
              <a:rPr lang="ru-RU" sz="1400" dirty="0">
                <a:solidFill>
                  <a:srgbClr val="244999"/>
                </a:solidFill>
                <a:latin typeface="Arial MT"/>
              </a:rPr>
              <a:t> – переводит временные ряды в скрытое представление, уменьшая их размерность</a:t>
            </a:r>
            <a:endParaRPr lang="en-US" sz="1400" dirty="0">
              <a:solidFill>
                <a:srgbClr val="244999"/>
              </a:solidFill>
              <a:latin typeface="Arial MT"/>
            </a:endParaRPr>
          </a:p>
          <a:p>
            <a:pPr marL="285750" lvl="0" indent="-285750">
              <a:buClr>
                <a:srgbClr val="244999"/>
              </a:buClr>
              <a:buFont typeface="Wingdings" panose="05000000000000000000" pitchFamily="2" charset="2"/>
              <a:buChar char="§"/>
            </a:pPr>
            <a:r>
              <a:rPr lang="ru-RU" sz="1400" b="1" dirty="0" err="1">
                <a:solidFill>
                  <a:srgbClr val="244999"/>
                </a:solidFill>
                <a:latin typeface="Arial MT"/>
              </a:rPr>
              <a:t>Generator</a:t>
            </a:r>
            <a:r>
              <a:rPr lang="ru-RU" sz="1400" dirty="0">
                <a:solidFill>
                  <a:srgbClr val="244999"/>
                </a:solidFill>
                <a:latin typeface="Arial MT"/>
              </a:rPr>
              <a:t> – создает новые скрытые представления, которые потом преобразуются в временные ряды</a:t>
            </a:r>
            <a:endParaRPr lang="en-US" sz="1400" dirty="0">
              <a:solidFill>
                <a:srgbClr val="244999"/>
              </a:solidFill>
              <a:latin typeface="Arial MT"/>
            </a:endParaRPr>
          </a:p>
          <a:p>
            <a:pPr marL="285750" lvl="0" indent="-285750">
              <a:buClr>
                <a:srgbClr val="244999"/>
              </a:buClr>
              <a:buFont typeface="Wingdings" panose="05000000000000000000" pitchFamily="2" charset="2"/>
              <a:buChar char="§"/>
            </a:pPr>
            <a:r>
              <a:rPr lang="ru-RU" sz="1400" b="1" dirty="0">
                <a:solidFill>
                  <a:srgbClr val="244999"/>
                </a:solidFill>
                <a:latin typeface="Arial MT"/>
              </a:rPr>
              <a:t>Recovery Network</a:t>
            </a:r>
            <a:r>
              <a:rPr lang="ru-RU" sz="1400" dirty="0">
                <a:solidFill>
                  <a:srgbClr val="244999"/>
                </a:solidFill>
                <a:latin typeface="Arial MT"/>
              </a:rPr>
              <a:t> – восстанавливает временные ряды из скрытых представлений</a:t>
            </a:r>
            <a:endParaRPr lang="en-US" sz="1400" dirty="0">
              <a:solidFill>
                <a:srgbClr val="244999"/>
              </a:solidFill>
              <a:latin typeface="Arial MT"/>
            </a:endParaRPr>
          </a:p>
          <a:p>
            <a:pPr marL="285750" lvl="0" indent="-285750">
              <a:buClr>
                <a:srgbClr val="244999"/>
              </a:buClr>
              <a:buFont typeface="Wingdings" panose="05000000000000000000" pitchFamily="2" charset="2"/>
              <a:buChar char="§"/>
            </a:pPr>
            <a:r>
              <a:rPr lang="ru-RU" sz="1400" b="1" dirty="0" err="1">
                <a:solidFill>
                  <a:srgbClr val="244999"/>
                </a:solidFill>
                <a:latin typeface="Arial MT"/>
              </a:rPr>
              <a:t>Discriminator</a:t>
            </a:r>
            <a:r>
              <a:rPr lang="ru-RU" sz="1400" dirty="0">
                <a:solidFill>
                  <a:srgbClr val="244999"/>
                </a:solidFill>
                <a:latin typeface="Arial MT"/>
              </a:rPr>
              <a:t> – отличает реальные временные ряды от искусственных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244999"/>
              </a:solidFill>
              <a:effectLst/>
              <a:uLnTx/>
              <a:uFillTx/>
              <a:latin typeface="Arial MT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0C76F5-2C52-EBEF-4D07-B21EC01B1484}"/>
              </a:ext>
            </a:extLst>
          </p:cNvPr>
          <p:cNvSpPr/>
          <p:nvPr/>
        </p:nvSpPr>
        <p:spPr>
          <a:xfrm>
            <a:off x="648000" y="4140442"/>
            <a:ext cx="5188634" cy="22743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>
                <a:srgbClr val="244999"/>
              </a:buClr>
            </a:pPr>
            <a:r>
              <a:rPr lang="ru-RU" sz="1400" dirty="0">
                <a:solidFill>
                  <a:srgbClr val="244999"/>
                </a:solidFill>
                <a:latin typeface="Arial MT"/>
              </a:rPr>
              <a:t>Ключевая идея: </a:t>
            </a:r>
            <a:r>
              <a:rPr lang="ru-RU" sz="1400" b="1" dirty="0" err="1">
                <a:solidFill>
                  <a:srgbClr val="244999"/>
                </a:solidFill>
                <a:latin typeface="Arial MT"/>
              </a:rPr>
              <a:t>автоэнкодерные</a:t>
            </a:r>
            <a:r>
              <a:rPr lang="ru-RU" sz="1400" b="1" dirty="0">
                <a:solidFill>
                  <a:srgbClr val="244999"/>
                </a:solidFill>
                <a:latin typeface="Arial MT"/>
              </a:rPr>
              <a:t> компоненты (кодирование и восстановление) обучаются совместно с состязательными компонентами (генерация и дискриминация)</a:t>
            </a:r>
            <a:r>
              <a:rPr lang="ru-RU" sz="1400" dirty="0">
                <a:solidFill>
                  <a:srgbClr val="244999"/>
                </a:solidFill>
                <a:latin typeface="Arial MT"/>
              </a:rPr>
              <a:t>, что позволяет модели одновременно кодировать признаки, создавать представления и </a:t>
            </a:r>
            <a:r>
              <a:rPr lang="ru-RU" sz="1400" b="1" dirty="0">
                <a:solidFill>
                  <a:srgbClr val="244999"/>
                </a:solidFill>
                <a:latin typeface="Arial MT"/>
              </a:rPr>
              <a:t>учитывать временные зависимости</a:t>
            </a:r>
            <a:r>
              <a:rPr lang="ru-RU" sz="1400" dirty="0">
                <a:solidFill>
                  <a:srgbClr val="244999"/>
                </a:solidFill>
                <a:latin typeface="Arial MT"/>
              </a:rPr>
              <a:t>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244999"/>
              </a:solidFill>
              <a:effectLst/>
              <a:uLnTx/>
              <a:uFillTx/>
              <a:latin typeface="Arial M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3E80E1-FD75-6441-3336-13463F0D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19"/>
          <a:stretch/>
        </p:blipFill>
        <p:spPr>
          <a:xfrm>
            <a:off x="7280031" y="1512457"/>
            <a:ext cx="4192173" cy="23422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A82442-92EA-62A9-481D-F210AC845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032" y="3937679"/>
            <a:ext cx="4192172" cy="24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75BDF-892C-D0EA-5CC7-0932FBA6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EA66029-40A1-93B8-2FC7-BB7CFFBFA47A}"/>
              </a:ext>
            </a:extLst>
          </p:cNvPr>
          <p:cNvSpPr txBox="1"/>
          <p:nvPr/>
        </p:nvSpPr>
        <p:spPr>
          <a:xfrm>
            <a:off x="10397500" y="495300"/>
            <a:ext cx="405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18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24C61EA-6778-B9CD-3EB7-05AC15475508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5A51A2E-9799-2686-3788-B4C526C33036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328EB55-9300-A6C3-C4FE-33E8911E85D2}"/>
              </a:ext>
            </a:extLst>
          </p:cNvPr>
          <p:cNvSpPr txBox="1"/>
          <p:nvPr/>
        </p:nvSpPr>
        <p:spPr>
          <a:xfrm>
            <a:off x="6247191" y="523747"/>
            <a:ext cx="2295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ysClr val="windowText" lastClr="000000"/>
                </a:solidFill>
                <a:latin typeface="Arial MT"/>
                <a:cs typeface="Arial MT"/>
              </a:rPr>
              <a:t>TimeGAN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6456009-6C52-610A-8B11-02A58A7B3D37}"/>
              </a:ext>
            </a:extLst>
          </p:cNvPr>
          <p:cNvSpPr/>
          <p:nvPr/>
        </p:nvSpPr>
        <p:spPr>
          <a:xfrm>
            <a:off x="648000" y="1580400"/>
            <a:ext cx="10233360" cy="128873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244999"/>
              </a:buClr>
            </a:pPr>
            <a:r>
              <a:rPr lang="en-US" sz="1600" dirty="0">
                <a:solidFill>
                  <a:srgbClr val="244999"/>
                </a:solidFill>
                <a:latin typeface="Arial MT"/>
              </a:rPr>
              <a:t>WOOO MATHS ON THE WHITEBOARD WOOO</a:t>
            </a:r>
            <a:endParaRPr lang="ru-RU" sz="1600" dirty="0">
              <a:solidFill>
                <a:srgbClr val="244999"/>
              </a:solidFill>
              <a:latin typeface="Arial M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7F6291-C31C-63BB-7494-F55C1D83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411" y="3129686"/>
            <a:ext cx="3384000" cy="33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A7A58-6D15-16D0-EAA2-8E369276C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26225F5-7514-4D2F-2352-42A456216C16}"/>
              </a:ext>
            </a:extLst>
          </p:cNvPr>
          <p:cNvSpPr txBox="1"/>
          <p:nvPr/>
        </p:nvSpPr>
        <p:spPr>
          <a:xfrm>
            <a:off x="10397500" y="495300"/>
            <a:ext cx="405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19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55D9211-0325-66FD-917A-EB623D52D6D4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0CBC489-4255-F49B-57ED-401A9A8B2340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75D3A7B-6134-4544-7496-8862B12AA076}"/>
              </a:ext>
            </a:extLst>
          </p:cNvPr>
          <p:cNvSpPr txBox="1"/>
          <p:nvPr/>
        </p:nvSpPr>
        <p:spPr>
          <a:xfrm>
            <a:off x="6247191" y="523747"/>
            <a:ext cx="2295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ysClr val="windowText" lastClr="000000"/>
                </a:solidFill>
                <a:latin typeface="Arial MT"/>
                <a:cs typeface="Arial MT"/>
              </a:rPr>
              <a:t>TimeGAN</a:t>
            </a: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 Math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F0A9E05-8DA0-B0C4-E74A-0E0CBA214FEE}"/>
              </a:ext>
            </a:extLst>
          </p:cNvPr>
          <p:cNvSpPr/>
          <p:nvPr/>
        </p:nvSpPr>
        <p:spPr>
          <a:xfrm>
            <a:off x="648000" y="1580400"/>
            <a:ext cx="10233360" cy="128873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244999"/>
              </a:buClr>
            </a:pPr>
            <a:r>
              <a:rPr lang="en-US" sz="1600" dirty="0">
                <a:solidFill>
                  <a:srgbClr val="244999"/>
                </a:solidFill>
                <a:latin typeface="Arial MT"/>
              </a:rPr>
              <a:t>WOOO CODE ON THE SCREEN WOOO</a:t>
            </a:r>
            <a:endParaRPr lang="ru-RU" sz="1600" dirty="0">
              <a:solidFill>
                <a:srgbClr val="244999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7838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97500" y="495300"/>
            <a:ext cx="163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rgbClr val="102D69"/>
                </a:solidFill>
                <a:effectLst/>
                <a:uLnTx/>
                <a:uFillTx/>
                <a:latin typeface="Arial MT"/>
                <a:cs typeface="Arial MT"/>
              </a:rPr>
              <a:t>2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7192" y="523747"/>
            <a:ext cx="9829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Introduction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6493AA2-48A6-AB15-3AE1-B61E7436AD7E}"/>
              </a:ext>
            </a:extLst>
          </p:cNvPr>
          <p:cNvSpPr/>
          <p:nvPr/>
        </p:nvSpPr>
        <p:spPr>
          <a:xfrm>
            <a:off x="648587" y="1578935"/>
            <a:ext cx="5447414" cy="48750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244999"/>
              </a:solidFill>
              <a:latin typeface="Arial MT"/>
              <a:cs typeface="Arial" panose="020B0604020202020204" pitchFamily="34" charset="0"/>
            </a:endParaRPr>
          </a:p>
          <a:p>
            <a:r>
              <a:rPr lang="ru-RU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Что такое </a:t>
            </a:r>
            <a:r>
              <a:rPr lang="en-US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Deep Learning ?</a:t>
            </a:r>
          </a:p>
          <a:p>
            <a:r>
              <a:rPr lang="en-US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Deep Learning - </a:t>
            </a:r>
            <a:r>
              <a:rPr lang="ru-RU" sz="1400" dirty="0">
                <a:solidFill>
                  <a:schemeClr val="tx1"/>
                </a:solidFill>
                <a:latin typeface="Arial MT"/>
              </a:rPr>
              <a:t>это метод искусственного интеллекта, в котором </a:t>
            </a:r>
            <a:r>
              <a:rPr lang="ru-RU" sz="1400" b="1" dirty="0">
                <a:solidFill>
                  <a:schemeClr val="tx1"/>
                </a:solidFill>
                <a:latin typeface="Arial MT"/>
              </a:rPr>
              <a:t>нейросети с большим числом слоев</a:t>
            </a:r>
            <a:r>
              <a:rPr lang="ru-RU" sz="1400" dirty="0">
                <a:solidFill>
                  <a:schemeClr val="tx1"/>
                </a:solidFill>
                <a:latin typeface="Arial MT"/>
              </a:rPr>
              <a:t> учатся находить сложные закономерности в данных</a:t>
            </a:r>
            <a:endParaRPr lang="en-US" sz="1400" dirty="0">
              <a:solidFill>
                <a:schemeClr val="tx1"/>
              </a:solidFill>
              <a:latin typeface="Arial MT"/>
            </a:endParaRPr>
          </a:p>
          <a:p>
            <a:endParaRPr lang="en-US" sz="1400" dirty="0">
              <a:solidFill>
                <a:schemeClr val="tx1"/>
              </a:solidFill>
              <a:latin typeface="Arial 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Принцип Работы</a:t>
            </a:r>
            <a:r>
              <a:rPr lang="en-US" sz="1400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44999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MT"/>
              </a:rPr>
              <a:t>Нейросеть получает данные</a:t>
            </a:r>
            <a:endParaRPr lang="en-US" altLang="ru-RU" sz="1400" dirty="0">
              <a:latin typeface="Arial M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44999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MT"/>
              </a:rPr>
              <a:t>Каждый слой нейросети обрабатывает информацию</a:t>
            </a:r>
            <a:endParaRPr kumimoji="0" lang="en-US" altLang="ru-RU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MT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244999"/>
              </a:buClr>
              <a:buFont typeface="Wingdings" panose="05000000000000000000" pitchFamily="2" charset="2"/>
              <a:buChar char="q"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MT"/>
              </a:rPr>
              <a:t>Выходной слой дает результат</a:t>
            </a:r>
            <a:endParaRPr kumimoji="0" lang="en-US" altLang="ru-RU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MT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244999"/>
              </a:buClr>
              <a:buFont typeface="Wingdings" panose="05000000000000000000" pitchFamily="2" charset="2"/>
              <a:buChar char="q"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MT"/>
              </a:rPr>
              <a:t>Ошибки анализируются и корректируются</a:t>
            </a:r>
            <a:endParaRPr kumimoji="0" lang="en-US" altLang="ru-RU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MT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ru-RU" sz="1400" dirty="0">
              <a:solidFill>
                <a:schemeClr val="tx1"/>
              </a:solidFill>
              <a:latin typeface="Arial MT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1400" b="1" dirty="0">
                <a:solidFill>
                  <a:srgbClr val="244999"/>
                </a:solidFill>
                <a:latin typeface="Arial MT"/>
              </a:rPr>
              <a:t>Примеры применения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ru-RU" sz="1400" dirty="0">
                <a:solidFill>
                  <a:schemeClr val="tx1"/>
                </a:solidFill>
                <a:latin typeface="Arial MT"/>
              </a:rPr>
              <a:t>Face ID – </a:t>
            </a:r>
            <a:r>
              <a:rPr lang="ru-RU" altLang="ru-RU" sz="1400" dirty="0">
                <a:solidFill>
                  <a:schemeClr val="tx1"/>
                </a:solidFill>
                <a:latin typeface="Arial MT"/>
              </a:rPr>
              <a:t>C</a:t>
            </a:r>
            <a:r>
              <a:rPr lang="en-US" altLang="ru-RU" sz="1400" dirty="0" err="1">
                <a:solidFill>
                  <a:schemeClr val="tx1"/>
                </a:solidFill>
                <a:latin typeface="Arial MT"/>
              </a:rPr>
              <a:t>onvolutional</a:t>
            </a:r>
            <a:r>
              <a:rPr lang="en-US" altLang="ru-RU" sz="1400" dirty="0">
                <a:solidFill>
                  <a:schemeClr val="tx1"/>
                </a:solidFill>
                <a:latin typeface="Arial MT"/>
              </a:rPr>
              <a:t> Neural </a:t>
            </a:r>
            <a:r>
              <a:rPr lang="ru-RU" altLang="ru-RU" sz="1400" dirty="0">
                <a:solidFill>
                  <a:schemeClr val="tx1"/>
                </a:solidFill>
                <a:latin typeface="Arial MT"/>
              </a:rPr>
              <a:t>N</a:t>
            </a:r>
            <a:r>
              <a:rPr lang="en-US" altLang="ru-RU" sz="1400" dirty="0" err="1">
                <a:solidFill>
                  <a:schemeClr val="tx1"/>
                </a:solidFill>
                <a:latin typeface="Arial MT"/>
              </a:rPr>
              <a:t>etwork</a:t>
            </a:r>
            <a:r>
              <a:rPr lang="ru-RU" altLang="ru-RU" sz="1400" dirty="0">
                <a:solidFill>
                  <a:schemeClr val="tx1"/>
                </a:solidFill>
                <a:latin typeface="Arial MT"/>
              </a:rPr>
              <a:t>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ru-RU" sz="1400" dirty="0">
                <a:solidFill>
                  <a:schemeClr val="tx1"/>
                </a:solidFill>
                <a:latin typeface="Arial MT"/>
              </a:rPr>
              <a:t>Google Translate – </a:t>
            </a:r>
            <a:r>
              <a:rPr lang="ru-RU" altLang="ru-RU" sz="1400" dirty="0" err="1">
                <a:solidFill>
                  <a:schemeClr val="tx1"/>
                </a:solidFill>
                <a:latin typeface="Arial MT"/>
              </a:rPr>
              <a:t>трансформерные</a:t>
            </a:r>
            <a:r>
              <a:rPr lang="ru-RU" altLang="ru-RU" sz="1400" dirty="0">
                <a:solidFill>
                  <a:schemeClr val="tx1"/>
                </a:solidFill>
                <a:latin typeface="Arial MT"/>
              </a:rPr>
              <a:t> модели (</a:t>
            </a:r>
            <a:r>
              <a:rPr lang="en-US" altLang="ru-RU" sz="1400" dirty="0">
                <a:solidFill>
                  <a:schemeClr val="tx1"/>
                </a:solidFill>
                <a:latin typeface="Arial MT"/>
              </a:rPr>
              <a:t>T5, </a:t>
            </a:r>
            <a:r>
              <a:rPr lang="en-US" altLang="ru-RU" sz="1400" dirty="0" err="1">
                <a:solidFill>
                  <a:schemeClr val="tx1"/>
                </a:solidFill>
                <a:latin typeface="Arial MT"/>
              </a:rPr>
              <a:t>mBART</a:t>
            </a:r>
            <a:r>
              <a:rPr lang="en-US" altLang="ru-RU" sz="1400" dirty="0">
                <a:solidFill>
                  <a:schemeClr val="tx1"/>
                </a:solidFill>
                <a:latin typeface="Arial MT"/>
              </a:rPr>
              <a:t>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ru-RU" altLang="ru-RU" sz="1400" dirty="0">
                <a:solidFill>
                  <a:schemeClr val="tx1"/>
                </a:solidFill>
                <a:latin typeface="Arial MT"/>
              </a:rPr>
              <a:t>Автопилот </a:t>
            </a:r>
            <a:r>
              <a:rPr lang="en-US" altLang="ru-RU" sz="1400" dirty="0">
                <a:solidFill>
                  <a:schemeClr val="tx1"/>
                </a:solidFill>
                <a:latin typeface="Arial MT"/>
              </a:rPr>
              <a:t>Tesla (CNN, </a:t>
            </a:r>
            <a:r>
              <a:rPr lang="en-US" altLang="ru-RU" sz="1400" dirty="0" err="1">
                <a:solidFill>
                  <a:schemeClr val="tx1"/>
                </a:solidFill>
                <a:latin typeface="Arial MT"/>
              </a:rPr>
              <a:t>ViT</a:t>
            </a:r>
            <a:r>
              <a:rPr lang="en-US" altLang="ru-RU" sz="1400" dirty="0">
                <a:solidFill>
                  <a:schemeClr val="tx1"/>
                </a:solidFill>
                <a:latin typeface="Arial MT"/>
              </a:rPr>
              <a:t>, LSTM)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ru-RU" sz="1400" dirty="0">
                <a:solidFill>
                  <a:schemeClr val="tx1"/>
                </a:solidFill>
                <a:latin typeface="Arial MT"/>
              </a:rPr>
              <a:t>Generative Pre-Trained Transformer + Reinforcement Learning with Human Feedback</a:t>
            </a:r>
          </a:p>
          <a:p>
            <a:endParaRPr lang="en-US" sz="1400" b="1" dirty="0">
              <a:solidFill>
                <a:srgbClr val="244999"/>
              </a:solidFill>
              <a:latin typeface="Arial MT"/>
              <a:cs typeface="Arial" panose="020B0604020202020204" pitchFamily="34" charset="0"/>
            </a:endParaRPr>
          </a:p>
          <a:p>
            <a:endParaRPr lang="en-US" sz="1400" b="1" dirty="0">
              <a:solidFill>
                <a:srgbClr val="244999"/>
              </a:solidFill>
              <a:latin typeface="Arial MT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17ED98C-A7EC-A97D-F266-F832BBF8F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81" y="1578935"/>
            <a:ext cx="5104845" cy="4875027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78FF722-B411-E9E8-B076-C165DB330D0E}"/>
              </a:ext>
            </a:extLst>
          </p:cNvPr>
          <p:cNvSpPr/>
          <p:nvPr/>
        </p:nvSpPr>
        <p:spPr>
          <a:xfrm>
            <a:off x="6655981" y="1104265"/>
            <a:ext cx="3904714" cy="4746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244999"/>
                </a:solidFill>
                <a:latin typeface="Arial MT"/>
              </a:rPr>
              <a:t>Эта картинка сделана при помощи </a:t>
            </a:r>
            <a:r>
              <a:rPr lang="en-US" sz="1600" dirty="0">
                <a:solidFill>
                  <a:srgbClr val="244999"/>
                </a:solidFill>
                <a:latin typeface="Arial MT"/>
              </a:rPr>
              <a:t>Deep Learning 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модели </a:t>
            </a:r>
            <a:r>
              <a:rPr lang="en-US" sz="1600" dirty="0">
                <a:solidFill>
                  <a:srgbClr val="244999"/>
                </a:solidFill>
                <a:latin typeface="Arial MT"/>
              </a:rPr>
              <a:t>(DALL-E)</a:t>
            </a:r>
            <a:endParaRPr lang="ru-RU" sz="1600" dirty="0">
              <a:solidFill>
                <a:srgbClr val="244999"/>
              </a:solidFill>
              <a:latin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A87C-F7CB-E9B7-86D9-8133D311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BE15134-0814-8664-4E87-0347727CBEAA}"/>
              </a:ext>
            </a:extLst>
          </p:cNvPr>
          <p:cNvSpPr txBox="1"/>
          <p:nvPr/>
        </p:nvSpPr>
        <p:spPr>
          <a:xfrm>
            <a:off x="10397500" y="495300"/>
            <a:ext cx="4055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noProof="0" dirty="0">
                <a:solidFill>
                  <a:srgbClr val="102D69"/>
                </a:solidFill>
                <a:latin typeface="Arial MT"/>
                <a:cs typeface="Arial MT"/>
              </a:rPr>
              <a:t>20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79E68AF-E535-A4DF-023D-E8CBEA39DA73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DFE534B-272F-19B3-6C49-83F2F93E1F6B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D1381D2-0C2D-AA55-5367-A57FFCCB03DD}"/>
              </a:ext>
            </a:extLst>
          </p:cNvPr>
          <p:cNvSpPr txBox="1"/>
          <p:nvPr/>
        </p:nvSpPr>
        <p:spPr>
          <a:xfrm>
            <a:off x="6247191" y="523747"/>
            <a:ext cx="2295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We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are done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1028" name="Picture 4" descr="Stream That's all Folks ! (Looney Tunes theme Remake) by y as se r. |  Listen online for free on SoundCloud">
            <a:extLst>
              <a:ext uri="{FF2B5EF4-FFF2-40B4-BE49-F238E27FC236}">
                <a16:creationId xmlns:a16="http://schemas.microsoft.com/office/drawing/2014/main" id="{C8BC43B1-CE18-A6F1-77CF-2999A26E8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191" y="1294253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04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C3E4A-8249-49BE-7226-025AAA76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A478784-6700-2449-6F30-9BB1CFA2864F}"/>
              </a:ext>
            </a:extLst>
          </p:cNvPr>
          <p:cNvSpPr txBox="1"/>
          <p:nvPr/>
        </p:nvSpPr>
        <p:spPr>
          <a:xfrm>
            <a:off x="10397500" y="495300"/>
            <a:ext cx="163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DE26A2F-33D7-4326-C3D4-C5EA3CAF31D6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E3C359E-152B-D541-EBA0-0279AC3A4F64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F01CA67-7383-5534-E183-ECE59BC645A6}"/>
              </a:ext>
            </a:extLst>
          </p:cNvPr>
          <p:cNvSpPr txBox="1"/>
          <p:nvPr/>
        </p:nvSpPr>
        <p:spPr>
          <a:xfrm>
            <a:off x="6247192" y="523747"/>
            <a:ext cx="9829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Introduction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3074" name="Picture 2" descr="Want to know how Deep Learning works? Here's a quick guide for everyone.">
            <a:extLst>
              <a:ext uri="{FF2B5EF4-FFF2-40B4-BE49-F238E27FC236}">
                <a16:creationId xmlns:a16="http://schemas.microsoft.com/office/drawing/2014/main" id="{483BEFA2-BAB9-A945-EF23-940BD393F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0" y="1580400"/>
            <a:ext cx="5364000" cy="263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65E5E7-54D1-7799-F5AA-E0EDF999235F}"/>
              </a:ext>
            </a:extLst>
          </p:cNvPr>
          <p:cNvSpPr/>
          <p:nvPr/>
        </p:nvSpPr>
        <p:spPr>
          <a:xfrm>
            <a:off x="991772" y="4550898"/>
            <a:ext cx="4178105" cy="337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4999"/>
                </a:solidFill>
                <a:latin typeface="Arial MT"/>
              </a:rPr>
              <a:t>Forward Propagation</a:t>
            </a:r>
            <a:endParaRPr lang="ru-RU" dirty="0">
              <a:solidFill>
                <a:srgbClr val="244999"/>
              </a:solidFill>
              <a:latin typeface="Arial M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D78B55-BA04-874C-4385-7442AD84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02" y="1579920"/>
            <a:ext cx="5524124" cy="26316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9F3C5F0-C9A9-3310-3C82-981A50A0D49F}"/>
              </a:ext>
            </a:extLst>
          </p:cNvPr>
          <p:cNvSpPr/>
          <p:nvPr/>
        </p:nvSpPr>
        <p:spPr>
          <a:xfrm>
            <a:off x="6853011" y="4550897"/>
            <a:ext cx="4178105" cy="337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44999"/>
                </a:solidFill>
                <a:latin typeface="Arial MT"/>
              </a:rPr>
              <a:t>Backward Propagation</a:t>
            </a:r>
            <a:endParaRPr lang="ru-RU" dirty="0">
              <a:solidFill>
                <a:srgbClr val="244999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7286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3618-C104-F1B1-1BE6-2ED6E0017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E8ACE7E-3273-FC98-8E32-A5BBBD697854}"/>
              </a:ext>
            </a:extLst>
          </p:cNvPr>
          <p:cNvSpPr txBox="1"/>
          <p:nvPr/>
        </p:nvSpPr>
        <p:spPr>
          <a:xfrm>
            <a:off x="10397500" y="495300"/>
            <a:ext cx="163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-50" normalizeH="0" baseline="0" noProof="0" dirty="0">
                <a:ln>
                  <a:noFill/>
                </a:ln>
                <a:solidFill>
                  <a:srgbClr val="102D69"/>
                </a:solidFill>
                <a:effectLst/>
                <a:uLnTx/>
                <a:uFillTx/>
                <a:latin typeface="Arial MT"/>
                <a:cs typeface="Arial MT"/>
              </a:rPr>
              <a:t>4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DFD8FF7-97F9-2283-7B59-604D9677AD2C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F4DAE50-9D3C-FE0A-DE49-B54D33897D6B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7ACD46D-B47E-EBEB-141D-3777F18AD3B2}"/>
              </a:ext>
            </a:extLst>
          </p:cNvPr>
          <p:cNvSpPr txBox="1"/>
          <p:nvPr/>
        </p:nvSpPr>
        <p:spPr>
          <a:xfrm>
            <a:off x="6247192" y="523747"/>
            <a:ext cx="9829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Description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D6F62-38A6-CA44-573C-FF1DDE41C92E}"/>
              </a:ext>
            </a:extLst>
          </p:cNvPr>
          <p:cNvSpPr txBox="1"/>
          <p:nvPr/>
        </p:nvSpPr>
        <p:spPr>
          <a:xfrm>
            <a:off x="648587" y="1138893"/>
            <a:ext cx="209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44999"/>
                </a:solidFill>
                <a:latin typeface="Arial MT"/>
              </a:rPr>
              <a:t>К чему все это ?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2CC1EA-1A0B-F8F0-9499-F0B8ACAA1BD0}"/>
              </a:ext>
            </a:extLst>
          </p:cNvPr>
          <p:cNvSpPr/>
          <p:nvPr/>
        </p:nvSpPr>
        <p:spPr>
          <a:xfrm>
            <a:off x="648587" y="1578935"/>
            <a:ext cx="5447414" cy="48750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b="1" dirty="0">
              <a:solidFill>
                <a:srgbClr val="244999"/>
              </a:solidFill>
              <a:latin typeface="Arial MT"/>
              <a:cs typeface="Arial" panose="020B0604020202020204" pitchFamily="34" charset="0"/>
            </a:endParaRPr>
          </a:p>
          <a:p>
            <a:endParaRPr lang="ru-RU" b="1" dirty="0">
              <a:solidFill>
                <a:srgbClr val="244999"/>
              </a:solidFill>
              <a:latin typeface="Arial MT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GAN – Generative Adversarial Networks (</a:t>
            </a:r>
            <a:r>
              <a:rPr lang="ru-RU" b="1" dirty="0" err="1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Генеративно</a:t>
            </a:r>
            <a:r>
              <a:rPr lang="ru-RU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 Состязательные Сети)</a:t>
            </a:r>
          </a:p>
          <a:p>
            <a:endParaRPr lang="ru-RU" b="1" dirty="0">
              <a:solidFill>
                <a:srgbClr val="244999"/>
              </a:solidFill>
              <a:latin typeface="Arial MT"/>
              <a:cs typeface="Arial" panose="020B0604020202020204" pitchFamily="34" charset="0"/>
            </a:endParaRPr>
          </a:p>
          <a:p>
            <a:r>
              <a:rPr lang="ru-RU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Автор: Иан Гудфеллоу (2014)</a:t>
            </a:r>
            <a:endParaRPr lang="en-US" b="1" dirty="0">
              <a:solidFill>
                <a:srgbClr val="244999"/>
              </a:solidFill>
              <a:latin typeface="Arial MT"/>
              <a:cs typeface="Arial" panose="020B0604020202020204" pitchFamily="34" charset="0"/>
            </a:endParaRPr>
          </a:p>
          <a:p>
            <a:endParaRPr lang="en-US" b="1" dirty="0">
              <a:solidFill>
                <a:srgbClr val="244999"/>
              </a:solidFill>
              <a:latin typeface="Arial MT"/>
              <a:cs typeface="Arial" panose="020B0604020202020204" pitchFamily="34" charset="0"/>
            </a:endParaRPr>
          </a:p>
          <a:p>
            <a:r>
              <a:rPr lang="ru-RU" sz="1400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Суть: одновременно соревнуются две модели</a:t>
            </a:r>
          </a:p>
          <a:p>
            <a:pPr marL="285750" indent="-285750">
              <a:buClr>
                <a:srgbClr val="244999"/>
              </a:buClr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00B050"/>
                </a:solidFill>
                <a:latin typeface="Arial MT"/>
                <a:cs typeface="Arial" panose="020B0604020202020204" pitchFamily="34" charset="0"/>
              </a:rPr>
              <a:t>Генератор </a:t>
            </a:r>
            <a:r>
              <a:rPr lang="ru-RU" sz="1400" dirty="0">
                <a:solidFill>
                  <a:schemeClr val="tx1"/>
                </a:solidFill>
                <a:latin typeface="Arial MT"/>
                <a:cs typeface="Arial" panose="020B0604020202020204" pitchFamily="34" charset="0"/>
              </a:rPr>
              <a:t>-</a:t>
            </a:r>
            <a:r>
              <a:rPr lang="ru-RU" sz="1400" b="1" dirty="0">
                <a:solidFill>
                  <a:schemeClr val="tx1"/>
                </a:solidFill>
                <a:latin typeface="Arial MT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Arial MT"/>
                <a:cs typeface="Arial" panose="020B0604020202020204" pitchFamily="34" charset="0"/>
              </a:rPr>
              <a:t>получает случайный шумовой вектор, который он преобразует в синтетические данные, пытаясь воспроизвести реальное распределение </a:t>
            </a:r>
          </a:p>
          <a:p>
            <a:pPr marL="285750" indent="-285750">
              <a:buClr>
                <a:srgbClr val="244999"/>
              </a:buClr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C00000"/>
                </a:solidFill>
                <a:latin typeface="Arial MT"/>
                <a:cs typeface="Arial" panose="020B0604020202020204" pitchFamily="34" charset="0"/>
              </a:rPr>
              <a:t>Дискриминатор </a:t>
            </a:r>
            <a:r>
              <a:rPr lang="ru-RU" sz="1400" dirty="0">
                <a:solidFill>
                  <a:schemeClr val="tx1"/>
                </a:solidFill>
                <a:latin typeface="Arial MT"/>
                <a:cs typeface="Arial" panose="020B0604020202020204" pitchFamily="34" charset="0"/>
              </a:rPr>
              <a:t>– оценивает, насколько данные похожи на реальные, обучаясь на разнице между ними </a:t>
            </a:r>
          </a:p>
          <a:p>
            <a:pPr marL="285750" indent="-285750">
              <a:buClr>
                <a:srgbClr val="244999"/>
              </a:buClr>
              <a:buFont typeface="Arial" panose="020B0604020202020204" pitchFamily="34" charset="0"/>
              <a:buChar char="•"/>
            </a:pPr>
            <a:endParaRPr lang="ru-RU" sz="1400" b="1" dirty="0">
              <a:solidFill>
                <a:schemeClr val="tx1"/>
              </a:solidFill>
              <a:latin typeface="Arial MT"/>
              <a:cs typeface="Arial" panose="020B0604020202020204" pitchFamily="34" charset="0"/>
            </a:endParaRPr>
          </a:p>
          <a:p>
            <a:pPr>
              <a:buClr>
                <a:srgbClr val="244999"/>
              </a:buClr>
            </a:pPr>
            <a:r>
              <a:rPr lang="ru-RU" sz="1400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Идея: генератор стремиться </a:t>
            </a:r>
            <a:r>
              <a:rPr lang="en-US" sz="1400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“</a:t>
            </a:r>
            <a:r>
              <a:rPr lang="ru-RU" sz="1400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обмануть</a:t>
            </a:r>
            <a:r>
              <a:rPr lang="en-US" sz="1400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”</a:t>
            </a:r>
            <a:r>
              <a:rPr lang="ru-RU" sz="1400" b="1" dirty="0">
                <a:solidFill>
                  <a:srgbClr val="244999"/>
                </a:solidFill>
                <a:latin typeface="Arial MT"/>
                <a:cs typeface="Arial" panose="020B0604020202020204" pitchFamily="34" charset="0"/>
              </a:rPr>
              <a:t> дискриминатор, а дискриминатор старается лучше отличать подделки  </a:t>
            </a:r>
          </a:p>
          <a:p>
            <a:pPr>
              <a:buClr>
                <a:srgbClr val="244999"/>
              </a:buClr>
            </a:pPr>
            <a:endParaRPr lang="ru-RU" sz="1400" b="1" dirty="0">
              <a:solidFill>
                <a:srgbClr val="244999"/>
              </a:solidFill>
              <a:latin typeface="Arial MT"/>
              <a:cs typeface="Arial" panose="020B0604020202020204" pitchFamily="34" charset="0"/>
            </a:endParaRPr>
          </a:p>
          <a:p>
            <a:pPr>
              <a:buClr>
                <a:srgbClr val="244999"/>
              </a:buClr>
            </a:pPr>
            <a:r>
              <a:rPr lang="ru-RU" sz="1400" dirty="0">
                <a:solidFill>
                  <a:schemeClr val="tx1"/>
                </a:solidFill>
                <a:latin typeface="Arial MT"/>
                <a:cs typeface="Arial" panose="020B0604020202020204" pitchFamily="34" charset="0"/>
              </a:rPr>
              <a:t>Обучение заканчивается, когда дискриминатор </a:t>
            </a:r>
            <a:r>
              <a:rPr lang="ru-RU" sz="1400" b="1" dirty="0">
                <a:solidFill>
                  <a:schemeClr val="tx1"/>
                </a:solidFill>
                <a:latin typeface="Arial MT"/>
                <a:cs typeface="Arial" panose="020B0604020202020204" pitchFamily="34" charset="0"/>
              </a:rPr>
              <a:t>уже не может </a:t>
            </a:r>
            <a:r>
              <a:rPr lang="ru-RU" sz="1400" dirty="0">
                <a:solidFill>
                  <a:schemeClr val="tx1"/>
                </a:solidFill>
                <a:latin typeface="Arial MT"/>
                <a:cs typeface="Arial" panose="020B0604020202020204" pitchFamily="34" charset="0"/>
              </a:rPr>
              <a:t>отличать синтетические данные от настоящих</a:t>
            </a:r>
          </a:p>
          <a:p>
            <a:pPr marL="285750" indent="-285750">
              <a:buClr>
                <a:srgbClr val="244999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B050"/>
              </a:solidFill>
              <a:latin typeface="Arial MT"/>
              <a:cs typeface="Arial" panose="020B0604020202020204" pitchFamily="34" charset="0"/>
            </a:endParaRPr>
          </a:p>
          <a:p>
            <a:endParaRPr lang="en-US" sz="1400" b="1" dirty="0">
              <a:solidFill>
                <a:srgbClr val="244999"/>
              </a:solidFill>
              <a:latin typeface="Arial MT"/>
              <a:cs typeface="Arial" panose="020B0604020202020204" pitchFamily="34" charset="0"/>
            </a:endParaRPr>
          </a:p>
          <a:p>
            <a:endParaRPr lang="en-US" sz="1400" b="1" dirty="0">
              <a:solidFill>
                <a:srgbClr val="244999"/>
              </a:solidFill>
              <a:latin typeface="Arial MT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5AF8A1-B026-1F52-87B2-05C98E37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71" y="3429000"/>
            <a:ext cx="3848298" cy="26034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C7E88-4D4E-3640-283A-52DE02106DE1}"/>
              </a:ext>
            </a:extLst>
          </p:cNvPr>
          <p:cNvSpPr txBox="1"/>
          <p:nvPr/>
        </p:nvSpPr>
        <p:spPr>
          <a:xfrm>
            <a:off x="8702313" y="6099650"/>
            <a:ext cx="1379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MT"/>
              </a:rPr>
              <a:t>D2I.AI Fig. 20.1.1 </a:t>
            </a:r>
            <a:endParaRPr lang="ru-RU" sz="1200" dirty="0">
              <a:latin typeface="Arial MT"/>
            </a:endParaRPr>
          </a:p>
        </p:txBody>
      </p:sp>
      <p:pic>
        <p:nvPicPr>
          <p:cNvPr id="4100" name="Picture 4" descr="How Ian Goodfellow Invented GANs">
            <a:extLst>
              <a:ext uri="{FF2B5EF4-FFF2-40B4-BE49-F238E27FC236}">
                <a16:creationId xmlns:a16="http://schemas.microsoft.com/office/drawing/2014/main" id="{E4C3E6B5-2AD5-A294-BB8D-FA3CE6DC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19" y="1508225"/>
            <a:ext cx="3528000" cy="19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3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51E8E-C40B-7A01-48D2-97BD66CA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9376DBE-0C0D-183F-C301-1118DF935FE0}"/>
              </a:ext>
            </a:extLst>
          </p:cNvPr>
          <p:cNvSpPr txBox="1"/>
          <p:nvPr/>
        </p:nvSpPr>
        <p:spPr>
          <a:xfrm>
            <a:off x="10397500" y="495300"/>
            <a:ext cx="163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5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30B2BD8-FDE9-68C2-1FBA-503EE515D4D9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3AA6087-8B25-18D5-820C-C7B59BA4D20A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2D7C7A5-7B0D-03D7-0D91-AD49DD842C20}"/>
              </a:ext>
            </a:extLst>
          </p:cNvPr>
          <p:cNvSpPr txBox="1"/>
          <p:nvPr/>
        </p:nvSpPr>
        <p:spPr>
          <a:xfrm>
            <a:off x="6247191" y="523747"/>
            <a:ext cx="13563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Illustration of GAN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CFF20-1B44-0B73-E41B-AAEA3563A3A9}"/>
              </a:ext>
            </a:extLst>
          </p:cNvPr>
          <p:cNvSpPr txBox="1"/>
          <p:nvPr/>
        </p:nvSpPr>
        <p:spPr>
          <a:xfrm>
            <a:off x="2581422" y="1399735"/>
            <a:ext cx="136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44999"/>
                </a:solidFill>
                <a:latin typeface="Arial MT"/>
              </a:rPr>
              <a:t>Generator</a:t>
            </a:r>
            <a:endParaRPr lang="ru-RU" b="1" dirty="0">
              <a:solidFill>
                <a:srgbClr val="244999"/>
              </a:solidFill>
              <a:latin typeface="Arial M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57F524-12B8-1815-350C-874C211E9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02" y="1898822"/>
            <a:ext cx="3888000" cy="3888000"/>
          </a:xfrm>
          <a:prstGeom prst="rect">
            <a:avLst/>
          </a:prstGeom>
        </p:spPr>
      </p:pic>
      <p:pic>
        <p:nvPicPr>
          <p:cNvPr id="2052" name="Picture 4" descr="Erica Vittina Phillips - IMDb">
            <a:extLst>
              <a:ext uri="{FF2B5EF4-FFF2-40B4-BE49-F238E27FC236}">
                <a16:creationId xmlns:a16="http://schemas.microsoft.com/office/drawing/2014/main" id="{04A97416-D166-442E-9D89-5222CD4E8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2710"/>
            <a:ext cx="5832000" cy="388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9D36E2-143A-382E-E025-D0D9C9858FF6}"/>
              </a:ext>
            </a:extLst>
          </p:cNvPr>
          <p:cNvSpPr txBox="1"/>
          <p:nvPr/>
        </p:nvSpPr>
        <p:spPr>
          <a:xfrm>
            <a:off x="8246014" y="1410731"/>
            <a:ext cx="182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44999"/>
                </a:solidFill>
                <a:latin typeface="Arial MT"/>
              </a:rPr>
              <a:t>Discriminator</a:t>
            </a:r>
            <a:endParaRPr lang="ru-RU" b="1" dirty="0">
              <a:solidFill>
                <a:srgbClr val="244999"/>
              </a:solidFill>
              <a:latin typeface="Arial MT"/>
            </a:endParaRPr>
          </a:p>
        </p:txBody>
      </p:sp>
      <p:sp>
        <p:nvSpPr>
          <p:cNvPr id="11" name="Облачко с текстом: овальное 10">
            <a:extLst>
              <a:ext uri="{FF2B5EF4-FFF2-40B4-BE49-F238E27FC236}">
                <a16:creationId xmlns:a16="http://schemas.microsoft.com/office/drawing/2014/main" id="{63D62707-28FE-D980-5064-2E8B0A1F1690}"/>
              </a:ext>
            </a:extLst>
          </p:cNvPr>
          <p:cNvSpPr/>
          <p:nvPr/>
        </p:nvSpPr>
        <p:spPr>
          <a:xfrm>
            <a:off x="4100733" y="2482948"/>
            <a:ext cx="1758462" cy="85813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MT"/>
              </a:rPr>
              <a:t>I want to buy some alcohol</a:t>
            </a:r>
            <a:endParaRPr lang="ru-RU" sz="1200" dirty="0">
              <a:solidFill>
                <a:schemeClr val="tx1"/>
              </a:solidFill>
              <a:latin typeface="Arial MT"/>
            </a:endParaRPr>
          </a:p>
        </p:txBody>
      </p:sp>
      <p:sp>
        <p:nvSpPr>
          <p:cNvPr id="12" name="Облачко с текстом: овальное 11">
            <a:extLst>
              <a:ext uri="{FF2B5EF4-FFF2-40B4-BE49-F238E27FC236}">
                <a16:creationId xmlns:a16="http://schemas.microsoft.com/office/drawing/2014/main" id="{4BF31586-5E19-0E6F-7D42-32B67358473A}"/>
              </a:ext>
            </a:extLst>
          </p:cNvPr>
          <p:cNvSpPr/>
          <p:nvPr/>
        </p:nvSpPr>
        <p:spPr>
          <a:xfrm>
            <a:off x="9444112" y="2368062"/>
            <a:ext cx="1758462" cy="85813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MT"/>
              </a:rPr>
              <a:t>NO WAY!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MT"/>
              </a:rPr>
              <a:t>Your ID is </a:t>
            </a:r>
            <a:r>
              <a:rPr lang="en-US" sz="1200" dirty="0">
                <a:solidFill>
                  <a:srgbClr val="C00000"/>
                </a:solidFill>
                <a:latin typeface="Arial MT"/>
              </a:rPr>
              <a:t>FAKE</a:t>
            </a:r>
            <a:endParaRPr lang="ru-RU" sz="1200" dirty="0">
              <a:solidFill>
                <a:srgbClr val="C00000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754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47D8A-DAE3-C825-285C-CB066B6C2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7BB3B9-D6B0-3931-F2F2-F6712BED5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2" y="1896191"/>
            <a:ext cx="5852807" cy="3315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28C24F-AD5E-9A68-4A03-64A70DBD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807" y="1896191"/>
            <a:ext cx="5616000" cy="3314494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B10FC6DC-C25E-A9CC-FB19-DF78D7EF6DE7}"/>
              </a:ext>
            </a:extLst>
          </p:cNvPr>
          <p:cNvSpPr txBox="1"/>
          <p:nvPr/>
        </p:nvSpPr>
        <p:spPr>
          <a:xfrm>
            <a:off x="10397500" y="495300"/>
            <a:ext cx="163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6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5EE0D84-E1EE-59CD-E784-09362A28B4B0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D39A6A7-24A4-0920-201A-77B371CDFABD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5459108-9D67-77B4-8B5E-2563325B0F27}"/>
              </a:ext>
            </a:extLst>
          </p:cNvPr>
          <p:cNvSpPr txBox="1"/>
          <p:nvPr/>
        </p:nvSpPr>
        <p:spPr>
          <a:xfrm>
            <a:off x="6247191" y="523747"/>
            <a:ext cx="134232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Illustration of GAN 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057FC-8BEC-69D8-6595-BC80CE7EFA60}"/>
              </a:ext>
            </a:extLst>
          </p:cNvPr>
          <p:cNvSpPr txBox="1"/>
          <p:nvPr/>
        </p:nvSpPr>
        <p:spPr>
          <a:xfrm>
            <a:off x="2581422" y="1399735"/>
            <a:ext cx="136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44999"/>
                </a:solidFill>
                <a:latin typeface="Arial MT"/>
              </a:rPr>
              <a:t>Generator</a:t>
            </a:r>
            <a:endParaRPr lang="ru-RU" b="1" dirty="0">
              <a:solidFill>
                <a:srgbClr val="244999"/>
              </a:solidFill>
              <a:latin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6828D-646E-283D-4CD3-7549813FF1FC}"/>
              </a:ext>
            </a:extLst>
          </p:cNvPr>
          <p:cNvSpPr txBox="1"/>
          <p:nvPr/>
        </p:nvSpPr>
        <p:spPr>
          <a:xfrm>
            <a:off x="8246014" y="1410731"/>
            <a:ext cx="182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44999"/>
                </a:solidFill>
                <a:latin typeface="Arial MT"/>
              </a:rPr>
              <a:t>Discriminator</a:t>
            </a:r>
            <a:endParaRPr lang="ru-RU" b="1" dirty="0">
              <a:solidFill>
                <a:srgbClr val="244999"/>
              </a:solidFill>
              <a:latin typeface="Arial MT"/>
            </a:endParaRPr>
          </a:p>
        </p:txBody>
      </p:sp>
      <p:sp>
        <p:nvSpPr>
          <p:cNvPr id="11" name="Облачко с текстом: овальное 10">
            <a:extLst>
              <a:ext uri="{FF2B5EF4-FFF2-40B4-BE49-F238E27FC236}">
                <a16:creationId xmlns:a16="http://schemas.microsoft.com/office/drawing/2014/main" id="{A5A04134-FD86-90E3-18B5-284E1455011F}"/>
              </a:ext>
            </a:extLst>
          </p:cNvPr>
          <p:cNvSpPr/>
          <p:nvPr/>
        </p:nvSpPr>
        <p:spPr>
          <a:xfrm rot="2023697">
            <a:off x="4967469" y="3031522"/>
            <a:ext cx="1692976" cy="79495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Arial MT"/>
              </a:rPr>
              <a:t>Hellooo</a:t>
            </a:r>
            <a:r>
              <a:rPr lang="en-US" sz="1200" dirty="0">
                <a:solidFill>
                  <a:schemeClr val="tx1"/>
                </a:solidFill>
                <a:latin typeface="Arial MT"/>
              </a:rPr>
              <a:t>.. </a:t>
            </a:r>
            <a:br>
              <a:rPr lang="en-US" sz="1200" dirty="0">
                <a:solidFill>
                  <a:schemeClr val="tx1"/>
                </a:solidFill>
                <a:latin typeface="Arial MT"/>
              </a:rPr>
            </a:br>
            <a:r>
              <a:rPr lang="en-US" sz="1200" dirty="0">
                <a:solidFill>
                  <a:schemeClr val="tx1"/>
                </a:solidFill>
                <a:latin typeface="Arial MT"/>
              </a:rPr>
              <a:t>Mindy…</a:t>
            </a:r>
            <a:endParaRPr lang="ru-RU" sz="1200" dirty="0">
              <a:solidFill>
                <a:schemeClr val="tx1"/>
              </a:solidFill>
              <a:latin typeface="Arial MT"/>
            </a:endParaRPr>
          </a:p>
        </p:txBody>
      </p:sp>
      <p:sp>
        <p:nvSpPr>
          <p:cNvPr id="12" name="Облачко с текстом: овальное 11">
            <a:extLst>
              <a:ext uri="{FF2B5EF4-FFF2-40B4-BE49-F238E27FC236}">
                <a16:creationId xmlns:a16="http://schemas.microsoft.com/office/drawing/2014/main" id="{7EC5E863-FBB0-A37D-13D8-314CFDF5AE36}"/>
              </a:ext>
            </a:extLst>
          </p:cNvPr>
          <p:cNvSpPr/>
          <p:nvPr/>
        </p:nvSpPr>
        <p:spPr>
          <a:xfrm>
            <a:off x="9739533" y="2255520"/>
            <a:ext cx="1758462" cy="85813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MT"/>
              </a:rPr>
              <a:t>Okay. </a:t>
            </a:r>
            <a:br>
              <a:rPr lang="en-US" sz="1200" dirty="0">
                <a:solidFill>
                  <a:schemeClr val="tx1"/>
                </a:solidFill>
                <a:latin typeface="Arial MT"/>
              </a:rPr>
            </a:br>
            <a:r>
              <a:rPr lang="en-US" sz="1200" dirty="0">
                <a:solidFill>
                  <a:schemeClr val="tx1"/>
                </a:solidFill>
                <a:latin typeface="Arial MT"/>
              </a:rPr>
              <a:t>Your total is $96.59</a:t>
            </a:r>
            <a:endParaRPr lang="ru-RU" sz="1200" dirty="0">
              <a:solidFill>
                <a:schemeClr val="tx1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636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2500-E45A-5FD6-90C7-58C65513C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5A1DF8-1050-9F77-3FA0-69FF57AB3985}"/>
              </a:ext>
            </a:extLst>
          </p:cNvPr>
          <p:cNvSpPr txBox="1"/>
          <p:nvPr/>
        </p:nvSpPr>
        <p:spPr>
          <a:xfrm>
            <a:off x="10397500" y="495300"/>
            <a:ext cx="1631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 dirty="0">
                <a:ln>
                  <a:noFill/>
                </a:ln>
                <a:solidFill>
                  <a:srgbClr val="102D69"/>
                </a:solidFill>
                <a:effectLst/>
                <a:uLnTx/>
                <a:uFillTx/>
                <a:latin typeface="Arial MT"/>
                <a:cs typeface="Arial MT"/>
              </a:rPr>
              <a:t>7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034FE71-FF9F-D086-EC36-3AFC3B63F62B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C5696A9-E107-C625-FBFB-5FFDF80D0C23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BADA777-2432-9AFD-4EAA-BCA748BB161E}"/>
              </a:ext>
            </a:extLst>
          </p:cNvPr>
          <p:cNvSpPr txBox="1"/>
          <p:nvPr/>
        </p:nvSpPr>
        <p:spPr>
          <a:xfrm>
            <a:off x="6247191" y="523747"/>
            <a:ext cx="192765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Math Behind GAN: Settings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DA7747-F7F7-F498-78D1-EB0BC511A0AE}"/>
              </a:ext>
            </a:extLst>
          </p:cNvPr>
          <p:cNvSpPr/>
          <p:nvPr/>
        </p:nvSpPr>
        <p:spPr>
          <a:xfrm>
            <a:off x="648000" y="1580400"/>
            <a:ext cx="5188634" cy="177604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>
              <a:buClr>
                <a:srgbClr val="244999"/>
              </a:buClr>
              <a:buFont typeface="+mj-lt"/>
              <a:buAutoNum type="romanUcPeriod"/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Пусть </a:t>
            </a:r>
            <a:r>
              <a:rPr lang="en-US" sz="1600" b="1" dirty="0">
                <a:solidFill>
                  <a:srgbClr val="244999"/>
                </a:solidFill>
                <a:latin typeface="Arial MT"/>
              </a:rPr>
              <a:t>x – </a:t>
            </a:r>
            <a:r>
              <a:rPr lang="ru-RU" sz="1600" b="1" dirty="0">
                <a:solidFill>
                  <a:srgbClr val="244999"/>
                </a:solidFill>
                <a:latin typeface="Arial MT"/>
              </a:rPr>
              <a:t>случайная величина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, обозначающая сэмпл из нужных нам данных, </a:t>
            </a:r>
            <a:r>
              <a:rPr lang="en-US" sz="1600" b="1" dirty="0">
                <a:solidFill>
                  <a:srgbClr val="244999"/>
                </a:solidFill>
                <a:latin typeface="Arial MT"/>
              </a:rPr>
              <a:t>z – </a:t>
            </a:r>
            <a:r>
              <a:rPr lang="ru-RU" sz="1600" b="1" dirty="0">
                <a:solidFill>
                  <a:srgbClr val="244999"/>
                </a:solidFill>
                <a:latin typeface="Arial MT"/>
              </a:rPr>
              <a:t>сэмпл из какого-то распределения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, которое нам легко получить (например, каждая компонента берется из стандартного нормального) </a:t>
            </a:r>
          </a:p>
          <a:p>
            <a:endParaRPr lang="ru-RU" sz="1600" dirty="0">
              <a:solidFill>
                <a:srgbClr val="244999"/>
              </a:solidFill>
              <a:latin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57CA21C-BC6A-DC39-E3A4-B37BCF23AFF8}"/>
                  </a:ext>
                </a:extLst>
              </p:cNvPr>
              <p:cNvSpPr/>
              <p:nvPr/>
            </p:nvSpPr>
            <p:spPr>
              <a:xfrm>
                <a:off x="6542363" y="1580400"/>
                <a:ext cx="5188634" cy="17760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0050" indent="-400050">
                  <a:buClr>
                    <a:srgbClr val="244999"/>
                  </a:buClr>
                  <a:buFont typeface="+mj-lt"/>
                  <a:buAutoNum type="romanUcPeriod" startAt="2"/>
                </a:pP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Пусть </a:t>
                </a:r>
                <a:r>
                  <a:rPr lang="en-US" sz="1600" b="1" dirty="0">
                    <a:solidFill>
                      <a:srgbClr val="244999"/>
                    </a:solidFill>
                    <a:latin typeface="Arial MT"/>
                    <a:cs typeface="Times New Roman" panose="02020603050405020304" pitchFamily="18" charset="0"/>
                  </a:rPr>
                  <a:t>G </a:t>
                </a:r>
                <a:r>
                  <a:rPr lang="en-US" sz="1600" b="1" dirty="0">
                    <a:solidFill>
                      <a:srgbClr val="244999"/>
                    </a:solidFill>
                    <a:latin typeface="Arial MT"/>
                  </a:rPr>
                  <a:t>– </a:t>
                </a:r>
                <a:r>
                  <a:rPr lang="ru-RU" sz="1600" b="1" dirty="0">
                    <a:solidFill>
                      <a:srgbClr val="244999"/>
                    </a:solidFill>
                    <a:latin typeface="Arial MT"/>
                  </a:rPr>
                  <a:t>обученная функция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, которая переводит сэмплы из 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</a:rPr>
                  <a:t>p(z) 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в сэмплы из 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</a:rPr>
                  <a:t>p(x) </a:t>
                </a:r>
                <a:r>
                  <a:rPr lang="en-US" b="1" dirty="0">
                    <a:solidFill>
                      <a:srgbClr val="2449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endParaRPr lang="ru-RU" b="1" dirty="0">
                  <a:solidFill>
                    <a:srgbClr val="244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rgbClr val="244999"/>
                  </a:buClr>
                </a:pPr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Times New Roman" panose="02020603050405020304" pitchFamily="18" charset="0"/>
                  </a:rPr>
                  <a:t>Процесс генерации происходит в два этапа: </a:t>
                </a:r>
              </a:p>
              <a:p>
                <a:pPr marL="285750" indent="-285750">
                  <a:buClr>
                    <a:srgbClr val="244999"/>
                  </a:buClr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Times New Roman" panose="02020603050405020304" pitchFamily="18" charset="0"/>
                  </a:rPr>
                  <a:t>Случайным образом получаем вектор </a:t>
                </a:r>
                <a:r>
                  <a:rPr lang="en-US" sz="1600" b="1" dirty="0">
                    <a:solidFill>
                      <a:srgbClr val="244999"/>
                    </a:solidFill>
                    <a:latin typeface="Arial MT"/>
                    <a:cs typeface="Times New Roman" panose="02020603050405020304" pitchFamily="18" charset="0"/>
                  </a:rPr>
                  <a:t>z ~ p(z)</a:t>
                </a:r>
              </a:p>
              <a:p>
                <a:pPr marL="285750" indent="-285750">
                  <a:buClr>
                    <a:srgbClr val="244999"/>
                  </a:buClr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Times New Roman" panose="02020603050405020304" pitchFamily="18" charset="0"/>
                  </a:rPr>
                  <a:t>Отображаем его в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b="1" i="1" kern="100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1" i="1" kern="100">
                            <a:solidFill>
                              <a:srgbClr val="24499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600" kern="100" dirty="0">
                    <a:solidFill>
                      <a:srgbClr val="244999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kern="100" dirty="0">
                    <a:solidFill>
                      <a:srgbClr val="244999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</a:rPr>
                  <a:t>= </a:t>
                </a:r>
                <a:r>
                  <a:rPr lang="en-US" sz="1600" b="1" dirty="0">
                    <a:solidFill>
                      <a:srgbClr val="2449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G(z)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800" b="1" i="1" kern="100" smtClean="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1" i="1" kern="10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kern="100" dirty="0">
                    <a:solidFill>
                      <a:srgbClr val="244999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</a:rPr>
                  <a:t>~ </a:t>
                </a:r>
                <a:r>
                  <a:rPr lang="en-US" b="1" dirty="0">
                    <a:solidFill>
                      <a:srgbClr val="2449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q(x) </a:t>
                </a:r>
                <a:endParaRPr lang="ru-RU" b="1" dirty="0">
                  <a:solidFill>
                    <a:srgbClr val="244999"/>
                  </a:solidFill>
                  <a:latin typeface="Arial MT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57CA21C-BC6A-DC39-E3A4-B37BCF23A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363" y="1580400"/>
                <a:ext cx="5188634" cy="1776046"/>
              </a:xfrm>
              <a:prstGeom prst="rect">
                <a:avLst/>
              </a:prstGeom>
              <a:blipFill>
                <a:blip r:embed="rId2"/>
                <a:stretch>
                  <a:fillRect l="-35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731545E-25A8-4CA5-FA45-332E2104DEA8}"/>
              </a:ext>
            </a:extLst>
          </p:cNvPr>
          <p:cNvSpPr/>
          <p:nvPr/>
        </p:nvSpPr>
        <p:spPr>
          <a:xfrm>
            <a:off x="648000" y="3972260"/>
            <a:ext cx="5188634" cy="177604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>
              <a:buClr>
                <a:srgbClr val="244999"/>
              </a:buClr>
              <a:buFont typeface="+mj-lt"/>
              <a:buAutoNum type="romanUcPeriod" startAt="3"/>
            </a:pPr>
            <a:r>
              <a:rPr lang="ru-RU" sz="1600" dirty="0">
                <a:solidFill>
                  <a:srgbClr val="244999"/>
                </a:solidFill>
                <a:latin typeface="Arial MT"/>
              </a:rPr>
              <a:t>Пусть</a:t>
            </a:r>
            <a:r>
              <a:rPr lang="en-US" sz="1600" dirty="0">
                <a:solidFill>
                  <a:srgbClr val="244999"/>
                </a:solidFill>
                <a:latin typeface="Arial MT"/>
              </a:rPr>
              <a:t> </a:t>
            </a:r>
            <a:r>
              <a:rPr lang="ru-RU" sz="1600" dirty="0">
                <a:solidFill>
                  <a:srgbClr val="244999"/>
                </a:solidFill>
                <a:latin typeface="Arial MT"/>
              </a:rPr>
              <a:t>существуют генератор с параметрами </a:t>
            </a:r>
            <a:r>
              <a:rPr lang="en-US" sz="1600" dirty="0">
                <a:solidFill>
                  <a:srgbClr val="244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Ɵ</a:t>
            </a:r>
            <a:r>
              <a:rPr lang="ru-RU" dirty="0">
                <a:solidFill>
                  <a:srgbClr val="244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ru-RU" dirty="0">
                <a:solidFill>
                  <a:srgbClr val="244999"/>
                </a:solidFill>
                <a:latin typeface="Arial MT"/>
              </a:rPr>
              <a:t> </a:t>
            </a:r>
            <a:r>
              <a:rPr lang="en-US" sz="1800" b="1" kern="100" dirty="0">
                <a:solidFill>
                  <a:srgbClr val="2449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800" b="1" kern="100" baseline="-25000" dirty="0">
                <a:solidFill>
                  <a:srgbClr val="2449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Ɵ</a:t>
            </a:r>
            <a:r>
              <a:rPr lang="ru-RU" sz="1800" b="1" kern="100" baseline="-25000" dirty="0">
                <a:solidFill>
                  <a:srgbClr val="2449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</a:p>
          <a:p>
            <a:pPr>
              <a:buClr>
                <a:srgbClr val="244999"/>
              </a:buClr>
            </a:pPr>
            <a:r>
              <a:rPr lang="ru-RU" sz="1600" kern="1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kern="100" dirty="0">
                <a:solidFill>
                  <a:srgbClr val="244999"/>
                </a:solidFill>
                <a:effectLst/>
                <a:latin typeface="Arial MT"/>
                <a:ea typeface="Calibri" panose="020F0502020204030204" pitchFamily="34" charset="0"/>
                <a:cs typeface="Times New Roman" panose="02020603050405020304" pitchFamily="18" charset="0"/>
              </a:rPr>
              <a:t>Дискриминатор </a:t>
            </a:r>
            <a:r>
              <a:rPr lang="en-US" sz="1600" kern="100" dirty="0">
                <a:solidFill>
                  <a:srgbClr val="244999"/>
                </a:solidFill>
                <a:effectLst/>
                <a:latin typeface="Arial MT"/>
                <a:ea typeface="Calibri" panose="020F0502020204030204" pitchFamily="34" charset="0"/>
                <a:cs typeface="Times New Roman" panose="02020603050405020304" pitchFamily="18" charset="0"/>
              </a:rPr>
              <a:t>c </a:t>
            </a:r>
            <a:r>
              <a:rPr lang="ru-RU" sz="1600" kern="100" dirty="0">
                <a:solidFill>
                  <a:srgbClr val="244999"/>
                </a:solidFill>
                <a:effectLst/>
                <a:latin typeface="Arial MT"/>
                <a:ea typeface="Calibri" panose="020F0502020204030204" pitchFamily="34" charset="0"/>
                <a:cs typeface="Times New Roman" panose="02020603050405020304" pitchFamily="18" charset="0"/>
              </a:rPr>
              <a:t>параметрами </a:t>
            </a:r>
            <a:r>
              <a:rPr lang="ru-RU" sz="1800" kern="100" dirty="0">
                <a:solidFill>
                  <a:srgbClr val="24499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ɸ</a:t>
            </a:r>
            <a:r>
              <a:rPr lang="ru-RU" sz="1800" kern="100" dirty="0">
                <a:solidFill>
                  <a:srgbClr val="2449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ru-RU" sz="1800" kern="100" baseline="-25000" dirty="0">
                <a:solidFill>
                  <a:srgbClr val="2449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solidFill>
                  <a:srgbClr val="2449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ru-RU" sz="1800" b="1" kern="100" baseline="-25000" dirty="0">
                <a:solidFill>
                  <a:srgbClr val="2449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ɸ</a:t>
            </a:r>
            <a:r>
              <a:rPr lang="ru-RU" sz="1800" kern="100" baseline="-25000" dirty="0">
                <a:solidFill>
                  <a:srgbClr val="2449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kern="100" dirty="0">
              <a:solidFill>
                <a:srgbClr val="244999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244999"/>
              </a:buClr>
            </a:pPr>
            <a:endParaRPr lang="en-US" sz="1600" kern="100" baseline="-25000" dirty="0">
              <a:solidFill>
                <a:srgbClr val="244999"/>
              </a:solidFill>
              <a:latin typeface="Arial M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244999"/>
              </a:buClr>
            </a:pPr>
            <a:r>
              <a:rPr lang="en-US" sz="1600" b="1" kern="100" baseline="-25000" dirty="0">
                <a:solidFill>
                  <a:srgbClr val="244999"/>
                </a:solidFill>
                <a:latin typeface="Arial M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600" b="1" kern="100" baseline="-25000" dirty="0">
              <a:solidFill>
                <a:srgbClr val="244999"/>
              </a:solidFill>
              <a:latin typeface="Arial M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51DF92A-145B-146C-FC35-8AF12E8A68D8}"/>
                  </a:ext>
                </a:extLst>
              </p:cNvPr>
              <p:cNvSpPr/>
              <p:nvPr/>
            </p:nvSpPr>
            <p:spPr>
              <a:xfrm>
                <a:off x="6542363" y="3972260"/>
                <a:ext cx="5188634" cy="17760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14350" indent="-514350">
                  <a:buClr>
                    <a:srgbClr val="244999"/>
                  </a:buClr>
                  <a:buFont typeface="+mj-lt"/>
                  <a:buAutoNum type="romanUcPeriod" startAt="4"/>
                </a:pPr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Times New Roman" panose="02020603050405020304" pitchFamily="18" charset="0"/>
                  </a:rPr>
                  <a:t>Генератор отображает </a:t>
                </a:r>
                <a:r>
                  <a:rPr lang="en-US" b="1" dirty="0">
                    <a:solidFill>
                      <a:srgbClr val="2449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z ~ N(0,I)</a:t>
                </a:r>
                <a:r>
                  <a:rPr lang="en-US" sz="1600" b="1" dirty="0">
                    <a:solidFill>
                      <a:srgbClr val="2449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  <a:cs typeface="Times New Roman" panose="02020603050405020304" pitchFamily="18" charset="0"/>
                  </a:rPr>
                  <a:t>в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800" b="1" i="1" kern="100" smtClean="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1" i="0" kern="10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acc>
                    <m:r>
                      <a:rPr lang="en-US" sz="1800" b="1" i="0" kern="100" smtClean="0">
                        <a:solidFill>
                          <a:srgbClr val="244999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1800" b="1" i="0" kern="100" smtClean="0">
                        <a:solidFill>
                          <a:srgbClr val="244999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𝐪</m:t>
                    </m:r>
                    <m:d>
                      <m:dPr>
                        <m:ctrlPr>
                          <a:rPr lang="en-US" sz="1800" b="1" i="1" kern="100" smtClean="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0" kern="100" smtClean="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, распределение которых приближает реальное распределение данных </a:t>
                </a:r>
                <a:r>
                  <a:rPr lang="en-US" b="1" dirty="0">
                    <a:solidFill>
                      <a:srgbClr val="2449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p(x)</a:t>
                </a:r>
                <a:endParaRPr lang="en-US" sz="1600" dirty="0">
                  <a:solidFill>
                    <a:srgbClr val="244999"/>
                  </a:solidFill>
                  <a:latin typeface="Arial MT"/>
                </a:endParaRPr>
              </a:p>
              <a:p>
                <a:pPr>
                  <a:buClr>
                    <a:srgbClr val="244999"/>
                  </a:buClr>
                </a:pPr>
                <a:r>
                  <a:rPr lang="en-US" sz="1600" dirty="0">
                    <a:solidFill>
                      <a:srgbClr val="244999"/>
                    </a:solidFill>
                    <a:latin typeface="Arial MT"/>
                  </a:rPr>
                  <a:t>         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(цель обучения 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</a:rPr>
                  <a:t>q(x) </a:t>
                </a:r>
                <a:r>
                  <a:rPr lang="en-US" sz="1600" dirty="0">
                    <a:solidFill>
                      <a:srgbClr val="2449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en-US" sz="1600" dirty="0">
                    <a:solidFill>
                      <a:srgbClr val="244999"/>
                    </a:solidFill>
                    <a:latin typeface="Arial MT"/>
                    <a:cs typeface="Times New Roman" panose="02020603050405020304" pitchFamily="18" charset="0"/>
                  </a:rPr>
                  <a:t>p(x))</a:t>
                </a:r>
                <a:endParaRPr lang="ru-RU" sz="1600" dirty="0">
                  <a:solidFill>
                    <a:srgbClr val="244999"/>
                  </a:solidFill>
                  <a:latin typeface="Arial MT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51DF92A-145B-146C-FC35-8AF12E8A6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363" y="3972260"/>
                <a:ext cx="5188634" cy="1776046"/>
              </a:xfrm>
              <a:prstGeom prst="rect">
                <a:avLst/>
              </a:prstGeom>
              <a:blipFill>
                <a:blip r:embed="rId3"/>
                <a:stretch>
                  <a:fillRect l="-234" r="-11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7E45D-348C-7A54-5AA3-4066DBED9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94CAB27-FF39-8605-4B78-3C17322E1F77}"/>
              </a:ext>
            </a:extLst>
          </p:cNvPr>
          <p:cNvSpPr txBox="1"/>
          <p:nvPr/>
        </p:nvSpPr>
        <p:spPr>
          <a:xfrm>
            <a:off x="10397500" y="495300"/>
            <a:ext cx="1631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kern="0" spc="-50" dirty="0">
                <a:solidFill>
                  <a:srgbClr val="102D69"/>
                </a:solidFill>
                <a:latin typeface="Arial MT"/>
                <a:cs typeface="Arial MT"/>
              </a:rPr>
              <a:t>8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5BB9BA3-CB67-0625-568C-57E2B809D44E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C77C4D0-CAA8-9B59-7086-BD20A91DCB1A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14C4C6B-E7BD-E12F-D3B4-9DD23CDB8DA1}"/>
              </a:ext>
            </a:extLst>
          </p:cNvPr>
          <p:cNvSpPr txBox="1"/>
          <p:nvPr/>
        </p:nvSpPr>
        <p:spPr>
          <a:xfrm>
            <a:off x="624719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Math Behind GAN: Beginning 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6D087FA-CA30-6841-4046-FAEB5C5BF419}"/>
                  </a:ext>
                </a:extLst>
              </p:cNvPr>
              <p:cNvSpPr/>
              <p:nvPr/>
            </p:nvSpPr>
            <p:spPr>
              <a:xfrm>
                <a:off x="648000" y="1580400"/>
                <a:ext cx="5188634" cy="17760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0050" indent="-400050">
                  <a:buFont typeface="+mj-lt"/>
                  <a:buAutoNum type="romanUcPeriod" startAt="5"/>
                </a:pP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Дискриминатор каждому реальному сэмплу </a:t>
                </a:r>
                <a:r>
                  <a:rPr lang="en-US" b="1" dirty="0">
                    <a:solidFill>
                      <a:srgbClr val="2449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 и синтетическому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b="1" i="1" kern="100" smtClean="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1" i="1" kern="10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kern="100" dirty="0">
                    <a:solidFill>
                      <a:srgbClr val="244999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ru-RU" sz="1600" kern="100" dirty="0">
                    <a:solidFill>
                      <a:srgbClr val="244999"/>
                    </a:solidFill>
                    <a:latin typeface="Arial MT"/>
                    <a:cs typeface="Times New Roman" panose="02020603050405020304" pitchFamily="18" charset="0"/>
                  </a:rPr>
                  <a:t>ставит в соответствие вероятность </a:t>
                </a:r>
                <a:r>
                  <a:rPr lang="en-US" b="1" kern="100" dirty="0">
                    <a:solidFill>
                      <a:srgbClr val="2449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D(x)</a:t>
                </a:r>
                <a:r>
                  <a:rPr lang="en-US" sz="1600" kern="100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1600" kern="100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которая оценивает степень принадлежности </a:t>
                </a:r>
                <a:r>
                  <a:rPr lang="en-US" b="1" dirty="0">
                    <a:solidFill>
                      <a:srgbClr val="2449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ru-RU" b="1" dirty="0">
                    <a:solidFill>
                      <a:srgbClr val="2449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</a:rPr>
                  <a:t> к реальным данным, т.е. ставит задачу </a:t>
                </a:r>
                <a:r>
                  <a:rPr lang="ru-RU" sz="1600" b="1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</a:rPr>
                  <a:t>бинарной классификации </a:t>
                </a:r>
                <a:r>
                  <a:rPr lang="ru-RU" sz="1600" dirty="0">
                    <a:solidFill>
                      <a:srgbClr val="244999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минимизации </a:t>
                </a:r>
                <a:r>
                  <a:rPr lang="ru-RU" sz="1600" b="1" dirty="0">
                    <a:solidFill>
                      <a:srgbClr val="C00000"/>
                    </a:solidFill>
                    <a:latin typeface="Arial M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бинарной кросс энтропии</a:t>
                </a:r>
                <a:endParaRPr lang="ru-RU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6D087FA-CA30-6841-4046-FAEB5C5BF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" y="1580400"/>
                <a:ext cx="5188634" cy="1776046"/>
              </a:xfrm>
              <a:prstGeom prst="rect">
                <a:avLst/>
              </a:prstGeom>
              <a:blipFill>
                <a:blip r:embed="rId2"/>
                <a:stretch>
                  <a:fillRect l="-234" b="-67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A070D04-2F79-96C3-5DBF-572981A1E451}"/>
              </a:ext>
            </a:extLst>
          </p:cNvPr>
          <p:cNvCxnSpPr>
            <a:stCxn id="6" idx="3"/>
          </p:cNvCxnSpPr>
          <p:nvPr/>
        </p:nvCxnSpPr>
        <p:spPr>
          <a:xfrm flipV="1">
            <a:off x="5836634" y="2463952"/>
            <a:ext cx="881742" cy="4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FAF0F6-976F-A53F-C9D3-4AF50D602ACD}"/>
                  </a:ext>
                </a:extLst>
              </p:cNvPr>
              <p:cNvSpPr txBox="1"/>
              <p:nvPr/>
            </p:nvSpPr>
            <p:spPr>
              <a:xfrm>
                <a:off x="5917592" y="2198655"/>
                <a:ext cx="6966140" cy="530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1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sz="16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ru-RU" sz="16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b="1">
                                      <a:latin typeface="Cambria Math" panose="02040503050406030204" pitchFamily="18" charset="0"/>
                                    </a:rPr>
                                    <m:t>𝐦𝐢𝐧</m:t>
                                  </m:r>
                                </m:e>
                                <m:sub>
                                  <m:r>
                                    <a:rPr lang="ru-RU" sz="1600" b="1" i="0">
                                      <a:latin typeface="Cambria Math" panose="02040503050406030204" pitchFamily="18" charset="0"/>
                                    </a:rPr>
                                    <m:t>𝛟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ru-RU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ru-RU" sz="1600" b="0" i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ru-RU" sz="16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ru-RU" sz="16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600" b="1" i="0">
                                  <a:latin typeface="Cambria Math" panose="02040503050406030204" pitchFamily="18" charset="0"/>
                                </a:rPr>
                                <m:t>𝐥𝐨</m:t>
                              </m:r>
                              <m:func>
                                <m:func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b="1" i="0">
                                      <a:latin typeface="Cambria Math" panose="02040503050406030204" pitchFamily="18" charset="0"/>
                                    </a:rPr>
                                    <m:t>𝐠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ru-RU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ru-RU" sz="1600" b="1" i="0">
                                          <a:latin typeface="Cambria Math" panose="02040503050406030204" pitchFamily="18" charset="0"/>
                                        </a:rPr>
                                        <m:t>𝛟</m:t>
                                      </m:r>
                                    </m:sub>
                                  </m:sSub>
                                </m:e>
                              </m:func>
                              <m:d>
                                <m:dPr>
                                  <m:ctrlPr>
                                    <a:rPr lang="ru-RU" sz="16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ru-RU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ru-RU" sz="1600" b="0" i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d>
                                <m:dPr>
                                  <m:ctrlPr>
                                    <a:rPr lang="ru-RU" sz="16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ru-RU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600" b="1" i="0">
                                  <a:latin typeface="Cambria Math" panose="02040503050406030204" pitchFamily="18" charset="0"/>
                                </a:rPr>
                                <m:t>𝐥𝐨</m:t>
                              </m:r>
                              <m:func>
                                <m:func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1600" b="1" i="0">
                                      <a:latin typeface="Cambria Math" panose="02040503050406030204" pitchFamily="18" charset="0"/>
                                    </a:rPr>
                                    <m:t>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sz="16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</m:e>
                                        <m:sub>
                                          <m:r>
                                            <a:rPr lang="ru-RU" sz="1600" b="1" i="0">
                                              <a:latin typeface="Cambria Math" panose="02040503050406030204" pitchFamily="18" charset="0"/>
                                            </a:rPr>
                                            <m:t>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FAF0F6-976F-A53F-C9D3-4AF50D60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92" y="2198655"/>
                <a:ext cx="6966140" cy="5305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Соединитель: изогнутый 14">
            <a:extLst>
              <a:ext uri="{FF2B5EF4-FFF2-40B4-BE49-F238E27FC236}">
                <a16:creationId xmlns:a16="http://schemas.microsoft.com/office/drawing/2014/main" id="{98C48A3A-35BB-989A-4DE5-84B2558EF862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8454414" y="2003007"/>
            <a:ext cx="487333" cy="218899"/>
          </a:xfrm>
          <a:prstGeom prst="curved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F7E9B9-896E-0BA1-AED3-B39A9996E1A2}"/>
                  </a:ext>
                </a:extLst>
              </p:cNvPr>
              <p:cNvSpPr txBox="1"/>
              <p:nvPr/>
            </p:nvSpPr>
            <p:spPr>
              <a:xfrm>
                <a:off x="6277505" y="1110697"/>
                <a:ext cx="5060047" cy="75809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>
                    <a:latin typeface="Arial MT"/>
                  </a:rPr>
                  <a:t>Максимизируем </a:t>
                </a:r>
                <a14:m>
                  <m:oMath xmlns:m="http://schemas.openxmlformats.org/officeDocument/2006/math">
                    <m:r>
                      <a:rPr lang="ru-RU" sz="1400" b="1" i="0" smtClean="0">
                        <a:latin typeface="Cambria Math" panose="02040503050406030204" pitchFamily="18" charset="0"/>
                      </a:rPr>
                      <m:t>𝐥𝐨</m:t>
                    </m:r>
                    <m:func>
                      <m:funcPr>
                        <m:ctrlPr>
                          <a:rPr lang="ru-RU" sz="14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ru-RU" sz="1400" b="1" i="0">
                            <a:latin typeface="Cambria Math" panose="02040503050406030204" pitchFamily="18" charset="0"/>
                          </a:rPr>
                          <m:t>𝐠</m:t>
                        </m:r>
                      </m:fName>
                      <m:e>
                        <m:sSub>
                          <m:sSubPr>
                            <m:ctrlPr>
                              <a:rPr lang="ru-RU" sz="14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ru-RU" sz="1400" b="1" i="0">
                                <a:latin typeface="Cambria Math" panose="02040503050406030204" pitchFamily="18" charset="0"/>
                              </a:rPr>
                              <m:t>𝛟</m:t>
                            </m:r>
                          </m:sub>
                        </m:sSub>
                      </m:e>
                    </m:func>
                    <m:d>
                      <m:dPr>
                        <m:ctrlPr>
                          <a:rPr lang="ru-RU" sz="1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ru-RU" sz="1400" dirty="0">
                    <a:latin typeface="Arial MT"/>
                  </a:rPr>
                  <a:t>, чтобы  заставить дискриминатор давать высокие оценки (вероятности) для реальных данных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F7E9B9-896E-0BA1-AED3-B39A9996E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505" y="1110697"/>
                <a:ext cx="5060047" cy="758093"/>
              </a:xfrm>
              <a:prstGeom prst="rect">
                <a:avLst/>
              </a:prstGeom>
              <a:blipFill>
                <a:blip r:embed="rId4"/>
                <a:stretch>
                  <a:fillRect l="-240" t="-787" b="-708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B92EF9-2DAE-E26D-D213-A9ECBCC14E7F}"/>
                  </a:ext>
                </a:extLst>
              </p:cNvPr>
              <p:cNvSpPr txBox="1"/>
              <p:nvPr/>
            </p:nvSpPr>
            <p:spPr>
              <a:xfrm>
                <a:off x="6355368" y="2932472"/>
                <a:ext cx="5276168" cy="54264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>
                    <a:latin typeface="Arial MT"/>
                  </a:rPr>
                  <a:t>Максимизируем </a:t>
                </a:r>
                <a14:m>
                  <m:oMath xmlns:m="http://schemas.openxmlformats.org/officeDocument/2006/math">
                    <m:r>
                      <a:rPr lang="ru-RU" sz="1400" b="1" i="0" smtClean="0">
                        <a:latin typeface="Cambria Math" panose="02040503050406030204" pitchFamily="18" charset="0"/>
                      </a:rPr>
                      <m:t>𝐥𝐨</m:t>
                    </m:r>
                    <m:func>
                      <m:funcPr>
                        <m:ctrlPr>
                          <a:rPr lang="ru-RU" sz="14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ru-RU" sz="1400" b="1" i="0">
                            <a:latin typeface="Cambria Math" panose="02040503050406030204" pitchFamily="18" charset="0"/>
                          </a:rPr>
                          <m:t>𝐠</m:t>
                        </m:r>
                      </m:fName>
                      <m:e>
                        <m:sSub>
                          <m:sSubPr>
                            <m:ctrlPr>
                              <a:rPr lang="ru-RU" sz="1400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4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ru-RU" sz="1400" b="1" i="0">
                                <a:latin typeface="Cambria Math" panose="02040503050406030204" pitchFamily="18" charset="0"/>
                              </a:rPr>
                              <m:t>𝛟</m:t>
                            </m:r>
                          </m:sub>
                        </m:sSub>
                      </m:e>
                    </m:func>
                    <m:d>
                      <m:dPr>
                        <m:ctrlPr>
                          <a:rPr lang="ru-RU" sz="1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ru-RU" sz="1400" dirty="0">
                    <a:latin typeface="Arial MT"/>
                  </a:rPr>
                  <a:t>, чтобы  заставить дискриминатор понижать оценки для сгенерированных данных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B92EF9-2DAE-E26D-D213-A9ECBCC1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368" y="2932472"/>
                <a:ext cx="5276168" cy="542649"/>
              </a:xfrm>
              <a:prstGeom prst="rect">
                <a:avLst/>
              </a:prstGeom>
              <a:blipFill>
                <a:blip r:embed="rId5"/>
                <a:stretch>
                  <a:fillRect l="-231" t="-1099" b="-1098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Соединитель: изогнутый 23">
            <a:extLst>
              <a:ext uri="{FF2B5EF4-FFF2-40B4-BE49-F238E27FC236}">
                <a16:creationId xmlns:a16="http://schemas.microsoft.com/office/drawing/2014/main" id="{8B0A5F01-EA7A-389A-9957-011C2099F36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9684060" y="1974712"/>
            <a:ext cx="267153" cy="16483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0E3E0CD-CAC9-43EB-6355-BCCF71BCB915}"/>
                  </a:ext>
                </a:extLst>
              </p:cNvPr>
              <p:cNvSpPr/>
              <p:nvPr/>
            </p:nvSpPr>
            <p:spPr>
              <a:xfrm>
                <a:off x="648000" y="4044044"/>
                <a:ext cx="5188634" cy="17760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sz="1600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</a:rPr>
                  <a:t>Учтем обозначение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b="1" i="1" kern="100" smtClean="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1" i="1" kern="10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ru-RU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</a:rPr>
                  <a:t> </a:t>
                </a:r>
                <a:r>
                  <a:rPr lang="ru-RU" b="1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</a:rPr>
                  <a:t>= </a:t>
                </a:r>
                <a:r>
                  <a:rPr lang="en-US" b="1" kern="100" dirty="0">
                    <a:solidFill>
                      <a:srgbClr val="244999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</a:t>
                </a:r>
                <a:r>
                  <a:rPr lang="en-US" b="1" kern="100" baseline="-25000" dirty="0">
                    <a:solidFill>
                      <a:srgbClr val="244999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Ɵ</a:t>
                </a:r>
                <a:r>
                  <a:rPr lang="ru-RU" b="1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</a:rPr>
                  <a:t>(</a:t>
                </a:r>
                <a:r>
                  <a:rPr lang="en-US" sz="1600" b="1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</a:rPr>
                  <a:t>z</a:t>
                </a:r>
                <a:r>
                  <a:rPr lang="en-US" b="1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</a:rPr>
                  <a:t>)</a:t>
                </a:r>
                <a:r>
                  <a:rPr lang="ru-RU" sz="1600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</a:rPr>
                  <a:t>, и то, что мы стараемся максимизировать вероятность принадлежности к реальным данным, как ее оценивает дискриминатор </a:t>
                </a:r>
                <a:r>
                  <a:rPr lang="ru-RU" sz="1600" dirty="0">
                    <a:solidFill>
                      <a:srgbClr val="244999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b="1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</a:rPr>
                  <a:t> </a:t>
                </a:r>
                <a:endParaRPr lang="ru-RU" b="1" dirty="0">
                  <a:solidFill>
                    <a:srgbClr val="244999"/>
                  </a:solidFill>
                  <a:latin typeface="Arial MT"/>
                  <a:ea typeface="Cambria Math" panose="02040503050406030204" pitchFamily="18" charset="0"/>
                </a:endParaRPr>
              </a:p>
              <a:p>
                <a:r>
                  <a:rPr lang="ru-RU" sz="1600" b="1" dirty="0">
                    <a:solidFill>
                      <a:srgbClr val="244999"/>
                    </a:solidFill>
                    <a:latin typeface="Arial MT"/>
                    <a:ea typeface="Cambria Math" panose="02040503050406030204" pitchFamily="18" charset="0"/>
                  </a:rPr>
                  <a:t>Задачу которую решает генератор можно записать следующим образом </a:t>
                </a: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0E3E0CD-CAC9-43EB-6355-BCCF71BCB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" y="4044044"/>
                <a:ext cx="5188634" cy="1776046"/>
              </a:xfrm>
              <a:prstGeom prst="rect">
                <a:avLst/>
              </a:prstGeom>
              <a:blipFill>
                <a:blip r:embed="rId6"/>
                <a:stretch>
                  <a:fillRect l="-35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A6DD782-3DBD-C739-A5C2-96380C8AD2EC}"/>
              </a:ext>
            </a:extLst>
          </p:cNvPr>
          <p:cNvCxnSpPr/>
          <p:nvPr/>
        </p:nvCxnSpPr>
        <p:spPr>
          <a:xfrm flipV="1">
            <a:off x="5836634" y="4955945"/>
            <a:ext cx="881742" cy="4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4B079A-F477-17B4-8B69-2ABF730FDE97}"/>
                  </a:ext>
                </a:extLst>
              </p:cNvPr>
              <p:cNvSpPr txBox="1"/>
              <p:nvPr/>
            </p:nvSpPr>
            <p:spPr>
              <a:xfrm>
                <a:off x="5706050" y="4679658"/>
                <a:ext cx="6442872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ru-RU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ru-RU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"/>
                                      <m:ctrlPr>
                                        <a:rPr lang="ru-RU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b="1">
                                              <a:latin typeface="Cambria Math" panose="02040503050406030204" pitchFamily="18" charset="0"/>
                                            </a:rPr>
                                            <m:t>𝛉</m:t>
                                          </m:r>
                                        </m:e>
                                        <m:sup>
                                          <m: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ru-RU" b="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𝐚𝐫</m:t>
                                      </m:r>
                                      <m:func>
                                        <m:funcPr>
                                          <m:ctrlP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𝐠</m:t>
                                          </m:r>
                                        </m:fName>
                                        <m:e>
                                          <m:r>
                                            <a:rPr lang="ru-RU" b="1" i="0">
                                              <a:latin typeface="Cambria Math" panose="02040503050406030204" pitchFamily="18" charset="0"/>
                                            </a:rPr>
                                            <m:t>𝐦</m:t>
                                          </m:r>
                                        </m:e>
                                      </m:func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𝐚𝐱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ru-RU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ru-RU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ru-RU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𝛉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4B079A-F477-17B4-8B69-2ABF730FD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50" y="4679658"/>
                <a:ext cx="6442872" cy="504818"/>
              </a:xfrm>
              <a:prstGeom prst="rect">
                <a:avLst/>
              </a:prstGeom>
              <a:blipFill>
                <a:blip r:embed="rId7"/>
                <a:stretch>
                  <a:fillRect t="-174390" b="-256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5FF69B5-92DE-F1E1-ABA8-B96AA615E666}"/>
              </a:ext>
            </a:extLst>
          </p:cNvPr>
          <p:cNvSpPr txBox="1"/>
          <p:nvPr/>
        </p:nvSpPr>
        <p:spPr>
          <a:xfrm>
            <a:off x="7679838" y="5508839"/>
            <a:ext cx="1526923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MT"/>
              </a:rPr>
              <a:t>Случайный шум</a:t>
            </a:r>
          </a:p>
        </p:txBody>
      </p:sp>
      <p:cxnSp>
        <p:nvCxnSpPr>
          <p:cNvPr id="34" name="Соединитель: изогнутый 33">
            <a:extLst>
              <a:ext uri="{FF2B5EF4-FFF2-40B4-BE49-F238E27FC236}">
                <a16:creationId xmlns:a16="http://schemas.microsoft.com/office/drawing/2014/main" id="{6D958773-490F-6828-A5F1-7C71B6076749}"/>
              </a:ext>
            </a:extLst>
          </p:cNvPr>
          <p:cNvCxnSpPr>
            <a:stCxn id="32" idx="0"/>
            <a:endCxn id="29" idx="2"/>
          </p:cNvCxnSpPr>
          <p:nvPr/>
        </p:nvCxnSpPr>
        <p:spPr>
          <a:xfrm rot="5400000" flipH="1" flipV="1">
            <a:off x="8523212" y="5104565"/>
            <a:ext cx="324363" cy="4841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99A7C2-E3B4-CCF2-8058-64A66A017B88}"/>
              </a:ext>
            </a:extLst>
          </p:cNvPr>
          <p:cNvSpPr txBox="1"/>
          <p:nvPr/>
        </p:nvSpPr>
        <p:spPr>
          <a:xfrm>
            <a:off x="7601301" y="3681164"/>
            <a:ext cx="2715511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MT"/>
              </a:rPr>
              <a:t>Дискриминатор возвращает вероятность того, что поданный ему объект является настоящим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F8A66F-176E-D480-F495-5B666B532204}"/>
              </a:ext>
            </a:extLst>
          </p:cNvPr>
          <p:cNvSpPr txBox="1"/>
          <p:nvPr/>
        </p:nvSpPr>
        <p:spPr>
          <a:xfrm>
            <a:off x="9904484" y="5697574"/>
            <a:ext cx="1832300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 MT"/>
              </a:rPr>
              <a:t>Генератор преобразует шум в синтетические данные</a:t>
            </a:r>
          </a:p>
        </p:txBody>
      </p:sp>
      <p:cxnSp>
        <p:nvCxnSpPr>
          <p:cNvPr id="40" name="Соединитель: изогнутый 39">
            <a:extLst>
              <a:ext uri="{FF2B5EF4-FFF2-40B4-BE49-F238E27FC236}">
                <a16:creationId xmlns:a16="http://schemas.microsoft.com/office/drawing/2014/main" id="{3085CE2E-53B9-1747-2AB4-6E6D2E4848F3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9111213" y="4483114"/>
            <a:ext cx="166734" cy="4710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: изогнутый 42">
            <a:extLst>
              <a:ext uri="{FF2B5EF4-FFF2-40B4-BE49-F238E27FC236}">
                <a16:creationId xmlns:a16="http://schemas.microsoft.com/office/drawing/2014/main" id="{D0CEAB3F-3013-F62B-41FA-C95E77B970DC}"/>
              </a:ext>
            </a:extLst>
          </p:cNvPr>
          <p:cNvCxnSpPr>
            <a:stCxn id="38" idx="0"/>
          </p:cNvCxnSpPr>
          <p:nvPr/>
        </p:nvCxnSpPr>
        <p:spPr>
          <a:xfrm rot="16200000" flipV="1">
            <a:off x="10225831" y="5102770"/>
            <a:ext cx="626300" cy="5633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78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6" grpId="0" animBg="1"/>
      <p:bldP spid="20" grpId="0" animBg="1"/>
      <p:bldP spid="26" grpId="0" animBg="1"/>
      <p:bldP spid="29" grpId="0"/>
      <p:bldP spid="32" grpId="0" animBg="1"/>
      <p:bldP spid="35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E326F-78D3-790A-99CF-2641E9C9C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201847E-1E13-794C-E7BA-2718D4B11D61}"/>
              </a:ext>
            </a:extLst>
          </p:cNvPr>
          <p:cNvSpPr txBox="1"/>
          <p:nvPr/>
        </p:nvSpPr>
        <p:spPr>
          <a:xfrm>
            <a:off x="10397500" y="495300"/>
            <a:ext cx="1631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pc="-50" noProof="0" dirty="0">
                <a:solidFill>
                  <a:srgbClr val="102D69"/>
                </a:solidFill>
                <a:latin typeface="Arial MT"/>
                <a:cs typeface="Arial MT"/>
              </a:rPr>
              <a:t>9</a:t>
            </a:r>
            <a:endParaRPr kumimoji="0" lang="en-US" sz="2000" b="0" i="0" u="none" strike="noStrike" kern="0" cap="none" spc="-50" normalizeH="0" baseline="0" noProof="0" dirty="0">
              <a:ln>
                <a:noFill/>
              </a:ln>
              <a:solidFill>
                <a:srgbClr val="102D69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3328B29-CE85-C990-E57C-F71EB12B1935}"/>
              </a:ext>
            </a:extLst>
          </p:cNvPr>
          <p:cNvSpPr/>
          <p:nvPr/>
        </p:nvSpPr>
        <p:spPr>
          <a:xfrm>
            <a:off x="11643868" y="464362"/>
            <a:ext cx="0" cy="586740"/>
          </a:xfrm>
          <a:custGeom>
            <a:avLst/>
            <a:gdLst/>
            <a:ahLst/>
            <a:cxnLst/>
            <a:rect l="l" t="t" r="r" b="b"/>
            <a:pathLst>
              <a:path h="586740">
                <a:moveTo>
                  <a:pt x="0" y="0"/>
                </a:moveTo>
                <a:lnTo>
                  <a:pt x="1" y="586260"/>
                </a:lnTo>
              </a:path>
            </a:pathLst>
          </a:custGeom>
          <a:ln w="12700">
            <a:solidFill>
              <a:srgbClr val="102D6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7017976-A107-F972-1EF4-9731D15A36BE}"/>
              </a:ext>
            </a:extLst>
          </p:cNvPr>
          <p:cNvSpPr txBox="1"/>
          <p:nvPr/>
        </p:nvSpPr>
        <p:spPr>
          <a:xfrm>
            <a:off x="3446461" y="523747"/>
            <a:ext cx="22951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Generative Adversarial Networks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DF8AF38-3C21-DF38-9C48-8A3DAB46205E}"/>
              </a:ext>
            </a:extLst>
          </p:cNvPr>
          <p:cNvSpPr txBox="1"/>
          <p:nvPr/>
        </p:nvSpPr>
        <p:spPr>
          <a:xfrm>
            <a:off x="6247191" y="523747"/>
            <a:ext cx="22951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Math Behind GAN: Dual Problem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B9FC97E-5883-618C-3537-B0D58746BD15}"/>
              </a:ext>
            </a:extLst>
          </p:cNvPr>
          <p:cNvSpPr/>
          <p:nvPr/>
        </p:nvSpPr>
        <p:spPr>
          <a:xfrm>
            <a:off x="648000" y="1580400"/>
            <a:ext cx="5188634" cy="177604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244999"/>
                </a:solidFill>
                <a:latin typeface="Arial MT"/>
              </a:rPr>
              <a:t>Эквивалентно, данную задачу можно записать в другом виде, позволяя записать генератор и дискриминатор вместе (+избавимся от лишних минусов) 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9391D0A-E75D-05D4-3019-98A60ADE5B26}"/>
              </a:ext>
            </a:extLst>
          </p:cNvPr>
          <p:cNvCxnSpPr/>
          <p:nvPr/>
        </p:nvCxnSpPr>
        <p:spPr>
          <a:xfrm flipV="1">
            <a:off x="5836634" y="2463952"/>
            <a:ext cx="881742" cy="4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DB3C04-6D17-B442-F45B-3E845B801C79}"/>
                  </a:ext>
                </a:extLst>
              </p:cNvPr>
              <p:cNvSpPr txBox="1"/>
              <p:nvPr/>
            </p:nvSpPr>
            <p:spPr>
              <a:xfrm>
                <a:off x="5335001" y="1929264"/>
                <a:ext cx="7100203" cy="1078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G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z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func>
                            </m:e>
                          </m:func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DB3C04-6D17-B442-F45B-3E845B80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001" y="1929264"/>
                <a:ext cx="7100203" cy="1078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F2ED62DC-48C8-78E3-16B5-BCB9DEFE23E6}"/>
              </a:ext>
            </a:extLst>
          </p:cNvPr>
          <p:cNvSpPr/>
          <p:nvPr/>
        </p:nvSpPr>
        <p:spPr>
          <a:xfrm>
            <a:off x="648000" y="3856581"/>
            <a:ext cx="1537090" cy="359028"/>
          </a:xfrm>
          <a:prstGeom prst="rightArrow">
            <a:avLst/>
          </a:prstGeom>
          <a:solidFill>
            <a:srgbClr val="244999"/>
          </a:solidFill>
          <a:ln>
            <a:solidFill>
              <a:srgbClr val="244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E62B0F-32B8-53E3-AA44-F61C3D0CE3E7}"/>
                  </a:ext>
                </a:extLst>
              </p:cNvPr>
              <p:cNvSpPr txBox="1"/>
              <p:nvPr/>
            </p:nvSpPr>
            <p:spPr>
              <a:xfrm>
                <a:off x="2185090" y="3736814"/>
                <a:ext cx="6299822" cy="598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  <m:d>
                            <m:d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d>
                            </m:sub>
                          </m:sSub>
                          <m:func>
                            <m:func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E62B0F-32B8-53E3-AA44-F61C3D0CE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090" y="3736814"/>
                <a:ext cx="6299822" cy="59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86AC61-BC7B-6C3E-9ED6-EEEB9E2B0A70}"/>
                  </a:ext>
                </a:extLst>
              </p:cNvPr>
              <p:cNvSpPr txBox="1"/>
              <p:nvPr/>
            </p:nvSpPr>
            <p:spPr>
              <a:xfrm>
                <a:off x="648000" y="4840297"/>
                <a:ext cx="10995867" cy="1132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Получается, что на самом деле генератор и дискриминатор пытаются оптимизировать одну функцию: генератор ее минимизирует, а дискриминатор максимизирует </a:t>
                </a:r>
              </a:p>
              <a:p>
                <a:r>
                  <a:rPr lang="ru-RU" sz="1600" dirty="0">
                    <a:solidFill>
                      <a:srgbClr val="244999"/>
                    </a:solidFill>
                    <a:latin typeface="Arial MT"/>
                  </a:rPr>
                  <a:t>Пусть эта функция (минус бинарная энтропия) обозначается функцией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800" i="1" smtClean="0">
                        <a:solidFill>
                          <a:srgbClr val="24499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sz="1800" i="1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24499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ϕ</m:t>
                        </m:r>
                      </m:sub>
                    </m:sSub>
                    <m:r>
                      <m:rPr>
                        <m:lit/>
                      </m:rPr>
                      <a:rPr lang="en-US" sz="1800" i="1">
                        <a:solidFill>
                          <a:srgbClr val="24499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rgbClr val="244999"/>
                    </a:solidFill>
                    <a:latin typeface="Arial MT"/>
                  </a:rPr>
                  <a:t> </a:t>
                </a:r>
                <a:endParaRPr lang="ru-RU" sz="1600" dirty="0">
                  <a:solidFill>
                    <a:srgbClr val="244999"/>
                  </a:solidFill>
                  <a:latin typeface="Arial MT"/>
                </a:endParaRPr>
              </a:p>
              <a:p>
                <a:endParaRPr lang="ru-RU" sz="1600" dirty="0">
                  <a:latin typeface="Arial M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86AC61-BC7B-6C3E-9ED6-EEEB9E2B0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" y="4840297"/>
                <a:ext cx="10995867" cy="1132874"/>
              </a:xfrm>
              <a:prstGeom prst="rect">
                <a:avLst/>
              </a:prstGeom>
              <a:blipFill>
                <a:blip r:embed="rId4"/>
                <a:stretch>
                  <a:fillRect l="-277" t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28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2" grpId="0"/>
      <p:bldP spid="1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4277</TotalTime>
  <Words>1254</Words>
  <Application>Microsoft Office PowerPoint</Application>
  <PresentationFormat>Широкоэкранный</PresentationFormat>
  <Paragraphs>185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Arial</vt:lpstr>
      <vt:lpstr>Arial MT</vt:lpstr>
      <vt:lpstr>Calibri</vt:lpstr>
      <vt:lpstr>Calibri Light</vt:lpstr>
      <vt:lpstr>Cambria Math</vt:lpstr>
      <vt:lpstr>Times New Roman</vt:lpstr>
      <vt:lpstr>Wingdings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Соловьев Георгий Михайлович</dc:creator>
  <cp:lastModifiedBy>Соловьев Георгий Михайлович</cp:lastModifiedBy>
  <cp:revision>8</cp:revision>
  <dcterms:created xsi:type="dcterms:W3CDTF">2025-02-07T08:03:22Z</dcterms:created>
  <dcterms:modified xsi:type="dcterms:W3CDTF">2025-02-13T08:39:23Z</dcterms:modified>
</cp:coreProperties>
</file>